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0" r:id="rId3"/>
  </p:sldMasterIdLst>
  <p:notesMasterIdLst>
    <p:notesMasterId r:id="rId27"/>
  </p:notesMasterIdLst>
  <p:sldIdLst>
    <p:sldId id="256" r:id="rId4"/>
    <p:sldId id="258" r:id="rId5"/>
    <p:sldId id="262" r:id="rId6"/>
    <p:sldId id="290" r:id="rId7"/>
    <p:sldId id="1729" r:id="rId8"/>
    <p:sldId id="1730" r:id="rId9"/>
    <p:sldId id="1731" r:id="rId10"/>
    <p:sldId id="306" r:id="rId11"/>
    <p:sldId id="264" r:id="rId12"/>
    <p:sldId id="272" r:id="rId13"/>
    <p:sldId id="287" r:id="rId14"/>
    <p:sldId id="1734" r:id="rId15"/>
    <p:sldId id="1735" r:id="rId16"/>
    <p:sldId id="265" r:id="rId17"/>
    <p:sldId id="282" r:id="rId18"/>
    <p:sldId id="260" r:id="rId19"/>
    <p:sldId id="285" r:id="rId20"/>
    <p:sldId id="303" r:id="rId21"/>
    <p:sldId id="302" r:id="rId22"/>
    <p:sldId id="266" r:id="rId23"/>
    <p:sldId id="1772" r:id="rId24"/>
    <p:sldId id="286" r:id="rId25"/>
    <p:sldId id="269" r:id="rId26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目录封底" id="{F7EB8661-8DC2-4EED-A36F-91365E500B7E}">
          <p14:sldIdLst>
            <p14:sldId id="256"/>
            <p14:sldId id="258"/>
          </p14:sldIdLst>
        </p14:section>
        <p14:section name="图片类页面" id="{28DD7E20-BED7-4AF7-B511-515AEC27268E}">
          <p14:sldIdLst>
            <p14:sldId id="262"/>
            <p14:sldId id="290"/>
            <p14:sldId id="1729"/>
            <p14:sldId id="1730"/>
            <p14:sldId id="1731"/>
            <p14:sldId id="306"/>
            <p14:sldId id="264"/>
            <p14:sldId id="272"/>
            <p14:sldId id="287"/>
            <p14:sldId id="1734"/>
            <p14:sldId id="1735"/>
            <p14:sldId id="265"/>
            <p14:sldId id="282"/>
            <p14:sldId id="260"/>
            <p14:sldId id="285"/>
            <p14:sldId id="303"/>
            <p14:sldId id="302"/>
            <p14:sldId id="266"/>
            <p14:sldId id="1772"/>
            <p14:sldId id="286"/>
            <p14:sldId id="269"/>
          </p14:sldIdLst>
        </p14:section>
        <p14:section name="图表类页面" id="{42A29298-A397-470C-9B31-C898788540EC}">
          <p14:sldIdLst/>
        </p14:section>
        <p14:section name="文字类页面" id="{38DE467C-B458-4C09-A134-3A02D151A438}">
          <p14:sldIdLst/>
        </p14:section>
        <p14:section name="特殊页面" id="{7A77159C-4FD4-478A-9B26-BED590132D13}">
          <p14:sldIdLst/>
        </p14:section>
        <p14:section name="使用手册" id="{7C5A83C6-2E03-48D1-82E7-C7F3BA0ABC18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794"/>
    <a:srgbClr val="2E2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1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500" y="930"/>
      </p:cViewPr>
      <p:guideLst>
        <p:guide pos="425"/>
        <p:guide pos="7258"/>
        <p:guide orient="horz" pos="774"/>
        <p:guide orient="horz" pos="4071"/>
        <p:guide orient="horz" pos="38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tags" Target="tags/tag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[Book1]Sheet1!$A$9</c:f>
              <c:strCache>
                <c:ptCount val="1"/>
                <c:pt idx="0">
                  <c:v>FastGCN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[Book1]Sheet1!$B$8:$E$8</c:f>
              <c:strCache>
                <c:ptCount val="4"/>
                <c:pt idx="0">
                  <c:v>YaleB</c:v>
                </c:pt>
                <c:pt idx="1">
                  <c:v>Cora</c:v>
                </c:pt>
                <c:pt idx="2">
                  <c:v>Pumbed</c:v>
                </c:pt>
                <c:pt idx="3">
                  <c:v>Reddit</c:v>
                </c:pt>
              </c:strCache>
            </c:strRef>
          </c:cat>
          <c:val>
            <c:numRef>
              <c:f>[Book1]Sheet1!$B$9:$E$9</c:f>
              <c:numCache>
                <c:formatCode>General</c:formatCode>
                <c:ptCount val="4"/>
                <c:pt idx="0">
                  <c:v>0.829</c:v>
                </c:pt>
                <c:pt idx="1">
                  <c:v>0.845</c:v>
                </c:pt>
                <c:pt idx="2">
                  <c:v>0.875</c:v>
                </c:pt>
                <c:pt idx="3">
                  <c:v>0.91</c:v>
                </c:pt>
              </c:numCache>
            </c:numRef>
          </c:val>
        </c:ser>
        <c:ser>
          <c:idx val="1"/>
          <c:order val="1"/>
          <c:tx>
            <c:strRef>
              <c:f>[Book1]Sheet1!$A$10</c:f>
              <c:strCache>
                <c:ptCount val="1"/>
                <c:pt idx="0">
                  <c:v>GraphSAGE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[Book1]Sheet1!$B$8:$E$8</c:f>
              <c:strCache>
                <c:ptCount val="4"/>
                <c:pt idx="0">
                  <c:v>YaleB</c:v>
                </c:pt>
                <c:pt idx="1">
                  <c:v>Cora</c:v>
                </c:pt>
                <c:pt idx="2">
                  <c:v>Pumbed</c:v>
                </c:pt>
                <c:pt idx="3">
                  <c:v>Reddit</c:v>
                </c:pt>
              </c:strCache>
            </c:strRef>
          </c:cat>
          <c:val>
            <c:numRef>
              <c:f>[Book1]Sheet1!$B$10:$E$10</c:f>
              <c:numCache>
                <c:formatCode>General</c:formatCode>
                <c:ptCount val="4"/>
                <c:pt idx="0">
                  <c:v>0.818</c:v>
                </c:pt>
                <c:pt idx="1">
                  <c:v>0.821</c:v>
                </c:pt>
                <c:pt idx="2">
                  <c:v>0.854</c:v>
                </c:pt>
                <c:pt idx="3">
                  <c:v>0.934</c:v>
                </c:pt>
              </c:numCache>
            </c:numRef>
          </c:val>
        </c:ser>
        <c:ser>
          <c:idx val="2"/>
          <c:order val="2"/>
          <c:tx>
            <c:strRef>
              <c:f>[Book1]Sheet1!$A$11</c:f>
              <c:strCache>
                <c:ptCount val="1"/>
                <c:pt idx="0">
                  <c:v>GCN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[Book1]Sheet1!$B$8:$E$8</c:f>
              <c:strCache>
                <c:ptCount val="4"/>
                <c:pt idx="0">
                  <c:v>YaleB</c:v>
                </c:pt>
                <c:pt idx="1">
                  <c:v>Cora</c:v>
                </c:pt>
                <c:pt idx="2">
                  <c:v>Pumbed</c:v>
                </c:pt>
                <c:pt idx="3">
                  <c:v>Reddit</c:v>
                </c:pt>
              </c:strCache>
            </c:strRef>
          </c:cat>
          <c:val>
            <c:numRef>
              <c:f>[Book1]Sheet1!$B$11:$E$11</c:f>
              <c:numCache>
                <c:formatCode>General</c:formatCode>
                <c:ptCount val="4"/>
                <c:pt idx="0">
                  <c:v>0.834</c:v>
                </c:pt>
                <c:pt idx="1">
                  <c:v>0.872</c:v>
                </c:pt>
                <c:pt idx="2">
                  <c:v>0.875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8288154"/>
        <c:axId val="162392467"/>
      </c:barChart>
      <c:catAx>
        <c:axId val="37828815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2392467"/>
        <c:crosses val="autoZero"/>
        <c:auto val="1"/>
        <c:lblAlgn val="ctr"/>
        <c:lblOffset val="100"/>
        <c:noMultiLvlLbl val="0"/>
      </c:catAx>
      <c:valAx>
        <c:axId val="1623924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82881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20.wmf"/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5" Type="http://schemas.openxmlformats.org/officeDocument/2006/relationships/image" Target="../media/image28.wmf"/><Relationship Id="rId4" Type="http://schemas.openxmlformats.org/officeDocument/2006/relationships/image" Target="../media/image27.wmf"/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/>
        </p:nvSpPr>
        <p:spPr>
          <a:xfrm>
            <a:off x="0" y="0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 userDrawn="1"/>
        </p:nvSpPr>
        <p:spPr>
          <a:xfrm>
            <a:off x="289383" y="254634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02549" y="2332940"/>
            <a:ext cx="8186902" cy="833759"/>
          </a:xfrm>
        </p:spPr>
        <p:txBody>
          <a:bodyPr lIns="0" rIns="0" bIns="0" anchor="b" anchorCtr="0">
            <a:normAutofit/>
          </a:bodyPr>
          <a:lstStyle>
            <a:lvl1pPr algn="ctr">
              <a:defRPr lang="zh-CN" alt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02549" y="3234727"/>
            <a:ext cx="8186902" cy="472251"/>
          </a:xfrm>
        </p:spPr>
        <p:txBody>
          <a:bodyPr wrap="square" lIns="0" rIns="0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05934" y="741496"/>
            <a:ext cx="3072682" cy="767856"/>
          </a:xfrm>
          <a:prstGeom prst="rect">
            <a:avLst/>
          </a:prstGeom>
        </p:spPr>
      </p:pic>
      <p:sp>
        <p:nvSpPr>
          <p:cNvPr id="22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3520598" y="4207533"/>
            <a:ext cx="5150803" cy="4722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5" hasCustomPrompt="1"/>
          </p:nvPr>
        </p:nvSpPr>
        <p:spPr>
          <a:xfrm>
            <a:off x="3971639" y="5893688"/>
            <a:ext cx="4248721" cy="342012"/>
          </a:xfrm>
        </p:spPr>
        <p:txBody>
          <a:bodyPr wrap="square">
            <a:noAutofit/>
          </a:bodyPr>
          <a:lstStyle>
            <a:lvl1pPr marL="0" indent="0" algn="ctr">
              <a:buNone/>
              <a:defRPr lang="zh-CN" altLang="en-US" sz="16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/>
              <a:t>这里可以写你的学院或者专业名称</a:t>
            </a:r>
            <a:endParaRPr lang="zh-CN" altLang="en-US" dirty="0"/>
          </a:p>
        </p:txBody>
      </p:sp>
    </p:spTree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60400" y="1444625"/>
            <a:ext cx="10871200" cy="305911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张图片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4456140" y="1789140"/>
            <a:ext cx="3279720" cy="3279720"/>
          </a:xfrm>
          <a:custGeom>
            <a:avLst/>
            <a:gdLst>
              <a:gd name="connsiteX0" fmla="*/ 1849434 w 3698868"/>
              <a:gd name="connsiteY0" fmla="*/ 0 h 3698868"/>
              <a:gd name="connsiteX1" fmla="*/ 3698868 w 3698868"/>
              <a:gd name="connsiteY1" fmla="*/ 1849434 h 3698868"/>
              <a:gd name="connsiteX2" fmla="*/ 1849434 w 3698868"/>
              <a:gd name="connsiteY2" fmla="*/ 3698868 h 3698868"/>
              <a:gd name="connsiteX3" fmla="*/ 0 w 3698868"/>
              <a:gd name="connsiteY3" fmla="*/ 1849434 h 3698868"/>
              <a:gd name="connsiteX4" fmla="*/ 1849434 w 3698868"/>
              <a:gd name="connsiteY4" fmla="*/ 0 h 36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8868" h="3698868">
                <a:moveTo>
                  <a:pt x="1849434" y="0"/>
                </a:moveTo>
                <a:cubicBezTo>
                  <a:pt x="2870848" y="0"/>
                  <a:pt x="3698868" y="828020"/>
                  <a:pt x="3698868" y="1849434"/>
                </a:cubicBezTo>
                <a:cubicBezTo>
                  <a:pt x="3698868" y="2870848"/>
                  <a:pt x="2870848" y="3698868"/>
                  <a:pt x="1849434" y="3698868"/>
                </a:cubicBezTo>
                <a:cubicBezTo>
                  <a:pt x="828020" y="3698868"/>
                  <a:pt x="0" y="2870848"/>
                  <a:pt x="0" y="1849434"/>
                </a:cubicBezTo>
                <a:cubicBezTo>
                  <a:pt x="0" y="828020"/>
                  <a:pt x="828020" y="0"/>
                  <a:pt x="1849434" y="0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glow rad="254000">
              <a:schemeClr val="tx1">
                <a:lumMod val="95000"/>
                <a:lumOff val="5000"/>
                <a:alpha val="15000"/>
              </a:schemeClr>
            </a:glo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73100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3"/>
          <p:cNvSpPr>
            <a:spLocks noGrp="1"/>
          </p:cNvSpPr>
          <p:nvPr>
            <p:ph type="pic" sz="quarter" idx="11"/>
          </p:nvPr>
        </p:nvSpPr>
        <p:spPr>
          <a:xfrm>
            <a:off x="4464854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3"/>
          <p:cNvSpPr>
            <a:spLocks noGrp="1"/>
          </p:cNvSpPr>
          <p:nvPr>
            <p:ph type="pic" sz="quarter" idx="12"/>
          </p:nvPr>
        </p:nvSpPr>
        <p:spPr>
          <a:xfrm>
            <a:off x="8256608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张图片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9" name="图片占位符 5"/>
          <p:cNvSpPr>
            <a:spLocks noGrp="1" noChangeAspect="1"/>
          </p:cNvSpPr>
          <p:nvPr>
            <p:ph type="pic" sz="quarter" idx="11"/>
          </p:nvPr>
        </p:nvSpPr>
        <p:spPr>
          <a:xfrm>
            <a:off x="2950316" y="1733533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图片占位符 5"/>
          <p:cNvSpPr>
            <a:spLocks noGrp="1" noChangeAspect="1"/>
          </p:cNvSpPr>
          <p:nvPr>
            <p:ph type="pic" sz="quarter" idx="10"/>
          </p:nvPr>
        </p:nvSpPr>
        <p:spPr>
          <a:xfrm>
            <a:off x="5104910" y="1755639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图片占位符 5"/>
          <p:cNvSpPr>
            <a:spLocks noGrp="1" noChangeAspect="1"/>
          </p:cNvSpPr>
          <p:nvPr>
            <p:ph type="pic" sz="quarter" idx="12"/>
          </p:nvPr>
        </p:nvSpPr>
        <p:spPr>
          <a:xfrm>
            <a:off x="7259504" y="1733532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图片占位符 5"/>
          <p:cNvSpPr>
            <a:spLocks noGrp="1" noChangeAspect="1"/>
          </p:cNvSpPr>
          <p:nvPr>
            <p:ph type="pic" sz="quarter" idx="13"/>
          </p:nvPr>
        </p:nvSpPr>
        <p:spPr>
          <a:xfrm>
            <a:off x="669539" y="1555073"/>
            <a:ext cx="2104801" cy="2976790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 fov="3300000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2" name="图片占位符 5"/>
          <p:cNvSpPr>
            <a:spLocks noGrp="1" noChangeAspect="1"/>
          </p:cNvSpPr>
          <p:nvPr>
            <p:ph type="pic" sz="quarter" idx="14"/>
          </p:nvPr>
        </p:nvSpPr>
        <p:spPr>
          <a:xfrm>
            <a:off x="9414099" y="1555073"/>
            <a:ext cx="2104801" cy="2976790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 fov="3300000">
              <a:rot lat="0" lon="1200000" rev="0"/>
            </a:camera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图片占位符 5"/>
          <p:cNvSpPr>
            <a:spLocks noGrp="1" noChangeAspect="1"/>
          </p:cNvSpPr>
          <p:nvPr>
            <p:ph type="pic" sz="quarter" idx="10"/>
          </p:nvPr>
        </p:nvSpPr>
        <p:spPr>
          <a:xfrm>
            <a:off x="1499073" y="1825844"/>
            <a:ext cx="2751289" cy="3553289"/>
          </a:xfrm>
          <a:ln w="19050">
            <a:noFill/>
          </a:ln>
          <a:effectLst/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椭圆 2"/>
          <p:cNvSpPr/>
          <p:nvPr userDrawn="1"/>
        </p:nvSpPr>
        <p:spPr>
          <a:xfrm>
            <a:off x="1673503" y="5512260"/>
            <a:ext cx="2402429" cy="318692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  <a:alpha val="0"/>
                </a:schemeClr>
              </a:gs>
              <a:gs pos="0">
                <a:schemeClr val="tx1">
                  <a:lumMod val="95000"/>
                  <a:lumOff val="5000"/>
                  <a:alpha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-317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4968964" y="4932365"/>
            <a:ext cx="4348599" cy="341632"/>
          </a:xfr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“这里可以写一句话”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2" hasCustomPrompt="1"/>
          </p:nvPr>
        </p:nvSpPr>
        <p:spPr>
          <a:xfrm>
            <a:off x="6013765" y="2436142"/>
            <a:ext cx="1151586" cy="522087"/>
          </a:xfrm>
        </p:spPr>
        <p:txBody>
          <a:bodyPr lIns="0" rIns="0" bIns="0" anchor="b" anchorCtr="0">
            <a:noAutofit/>
          </a:bodyPr>
          <a:lstStyle>
            <a:lvl1pPr marL="0" indent="0" algn="ctr">
              <a:buNone/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3pPr>
            <a:lvl4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4pPr>
            <a:lvl5pPr>
              <a:defRPr lang="zh-CN" altLang="en-US" sz="28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5pPr>
          </a:lstStyle>
          <a:p>
            <a:pPr lvl="0"/>
            <a:r>
              <a:rPr lang="zh-CN" altLang="en-US" dirty="0"/>
              <a:t>姓名</a:t>
            </a:r>
            <a:endParaRPr lang="zh-CN" altLang="en-US" dirty="0"/>
          </a:p>
        </p:txBody>
      </p:sp>
      <p:sp>
        <p:nvSpPr>
          <p:cNvPr id="31" name="文本占位符 26"/>
          <p:cNvSpPr>
            <a:spLocks noGrp="1"/>
          </p:cNvSpPr>
          <p:nvPr>
            <p:ph type="body" sz="quarter" idx="14" hasCustomPrompt="1"/>
          </p:nvPr>
        </p:nvSpPr>
        <p:spPr>
          <a:xfrm>
            <a:off x="7184414" y="2599498"/>
            <a:ext cx="1324446" cy="342008"/>
          </a:xfrm>
        </p:spPr>
        <p:txBody>
          <a:bodyPr lIns="0" rIns="0" bIns="0" anchor="b" anchorCtr="0">
            <a:norm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2pPr>
            <a:lvl3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3pPr>
            <a:lvl4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4pPr>
            <a:lvl5pPr>
              <a:defRPr lang="zh-CN" altLang="en-US" sz="18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职称</a:t>
            </a:r>
            <a:r>
              <a:rPr lang="en-US" altLang="zh-CN" dirty="0"/>
              <a:t>&amp;</a:t>
            </a:r>
            <a:r>
              <a:rPr lang="zh-CN" altLang="en-US" dirty="0"/>
              <a:t>职位</a:t>
            </a:r>
            <a:endParaRPr lang="zh-CN" altLang="en-US" dirty="0"/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5" hasCustomPrompt="1"/>
          </p:nvPr>
        </p:nvSpPr>
        <p:spPr>
          <a:xfrm>
            <a:off x="4312920" y="3225444"/>
            <a:ext cx="5660687" cy="1394934"/>
          </a:xfr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请输入你的内容 请输入你的内容</a:t>
            </a:r>
            <a:endParaRPr lang="en-US" altLang="zh-CN" dirty="0"/>
          </a:p>
          <a:p>
            <a:pPr lvl="0"/>
            <a:r>
              <a:rPr lang="zh-CN" altLang="en-US" dirty="0"/>
              <a:t>请输入你的内容 请输入你的内容 </a:t>
            </a:r>
            <a:endParaRPr lang="en-US" altLang="zh-CN" dirty="0"/>
          </a:p>
          <a:p>
            <a:pPr lvl="0"/>
            <a:r>
              <a:rPr lang="zh-CN" altLang="en-US" dirty="0"/>
              <a:t>请输入你的内容 请输入你的内容</a:t>
            </a:r>
            <a:endParaRPr lang="zh-CN" altLang="en-US" dirty="0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6"/>
          </p:nvPr>
        </p:nvSpPr>
        <p:spPr>
          <a:xfrm>
            <a:off x="1318563" y="2109256"/>
            <a:ext cx="2364579" cy="3115317"/>
          </a:xfr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1"/>
          </p:nvPr>
        </p:nvSpPr>
        <p:spPr>
          <a:xfrm>
            <a:off x="8318763" y="2034369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图片占位符 18"/>
          <p:cNvSpPr>
            <a:spLocks noGrp="1"/>
          </p:cNvSpPr>
          <p:nvPr>
            <p:ph type="pic" sz="quarter" idx="12"/>
          </p:nvPr>
        </p:nvSpPr>
        <p:spPr>
          <a:xfrm>
            <a:off x="4944317" y="2009982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578761" y="2009983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45"/>
          <p:cNvSpPr/>
          <p:nvPr/>
        </p:nvSpPr>
        <p:spPr bwMode="auto">
          <a:xfrm>
            <a:off x="2891583" y="5252070"/>
            <a:ext cx="3004934" cy="132606"/>
          </a:xfrm>
          <a:custGeom>
            <a:avLst/>
            <a:gdLst>
              <a:gd name="T0" fmla="*/ 0 w 885"/>
              <a:gd name="T1" fmla="*/ 16 h 39"/>
              <a:gd name="T2" fmla="*/ 78 w 885"/>
              <a:gd name="T3" fmla="*/ 39 h 39"/>
              <a:gd name="T4" fmla="*/ 885 w 885"/>
              <a:gd name="T5" fmla="*/ 39 h 39"/>
              <a:gd name="T6" fmla="*/ 885 w 885"/>
              <a:gd name="T7" fmla="*/ 0 h 39"/>
              <a:gd name="T8" fmla="*/ 0 w 885"/>
              <a:gd name="T9" fmla="*/ 0 h 39"/>
              <a:gd name="T10" fmla="*/ 0 w 885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39">
                <a:moveTo>
                  <a:pt x="0" y="16"/>
                </a:moveTo>
                <a:cubicBezTo>
                  <a:pt x="0" y="23"/>
                  <a:pt x="30" y="39"/>
                  <a:pt x="78" y="39"/>
                </a:cubicBezTo>
                <a:cubicBezTo>
                  <a:pt x="126" y="39"/>
                  <a:pt x="885" y="39"/>
                  <a:pt x="885" y="39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  <a:lnTo>
                  <a:pt x="0" y="16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5" name="Freeform 46"/>
          <p:cNvSpPr/>
          <p:nvPr/>
        </p:nvSpPr>
        <p:spPr bwMode="auto">
          <a:xfrm>
            <a:off x="5852327" y="5252070"/>
            <a:ext cx="3004934" cy="132606"/>
          </a:xfrm>
          <a:custGeom>
            <a:avLst/>
            <a:gdLst>
              <a:gd name="T0" fmla="*/ 884 w 884"/>
              <a:gd name="T1" fmla="*/ 16 h 39"/>
              <a:gd name="T2" fmla="*/ 806 w 884"/>
              <a:gd name="T3" fmla="*/ 39 h 39"/>
              <a:gd name="T4" fmla="*/ 0 w 884"/>
              <a:gd name="T5" fmla="*/ 39 h 39"/>
              <a:gd name="T6" fmla="*/ 0 w 884"/>
              <a:gd name="T7" fmla="*/ 0 h 39"/>
              <a:gd name="T8" fmla="*/ 884 w 884"/>
              <a:gd name="T9" fmla="*/ 0 h 39"/>
              <a:gd name="T10" fmla="*/ 884 w 884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4" h="39">
                <a:moveTo>
                  <a:pt x="884" y="16"/>
                </a:moveTo>
                <a:cubicBezTo>
                  <a:pt x="884" y="23"/>
                  <a:pt x="854" y="39"/>
                  <a:pt x="806" y="39"/>
                </a:cubicBezTo>
                <a:cubicBezTo>
                  <a:pt x="758" y="39"/>
                  <a:pt x="0" y="39"/>
                  <a:pt x="0" y="39"/>
                </a:cubicBezTo>
                <a:cubicBezTo>
                  <a:pt x="0" y="0"/>
                  <a:pt x="0" y="0"/>
                  <a:pt x="0" y="0"/>
                </a:cubicBezTo>
                <a:cubicBezTo>
                  <a:pt x="884" y="0"/>
                  <a:pt x="884" y="0"/>
                  <a:pt x="884" y="0"/>
                </a:cubicBezTo>
                <a:lnTo>
                  <a:pt x="884" y="16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7" name="Freeform 47"/>
          <p:cNvSpPr/>
          <p:nvPr/>
        </p:nvSpPr>
        <p:spPr bwMode="auto">
          <a:xfrm>
            <a:off x="3479652" y="1950543"/>
            <a:ext cx="4833729" cy="3311728"/>
          </a:xfrm>
          <a:custGeom>
            <a:avLst/>
            <a:gdLst>
              <a:gd name="T0" fmla="*/ 1378 w 1423"/>
              <a:gd name="T1" fmla="*/ 0 h 974"/>
              <a:gd name="T2" fmla="*/ 45 w 1423"/>
              <a:gd name="T3" fmla="*/ 0 h 974"/>
              <a:gd name="T4" fmla="*/ 0 w 1423"/>
              <a:gd name="T5" fmla="*/ 45 h 974"/>
              <a:gd name="T6" fmla="*/ 0 w 1423"/>
              <a:gd name="T7" fmla="*/ 218 h 974"/>
              <a:gd name="T8" fmla="*/ 0 w 1423"/>
              <a:gd name="T9" fmla="*/ 929 h 974"/>
              <a:gd name="T10" fmla="*/ 45 w 1423"/>
              <a:gd name="T11" fmla="*/ 974 h 974"/>
              <a:gd name="T12" fmla="*/ 1378 w 1423"/>
              <a:gd name="T13" fmla="*/ 974 h 974"/>
              <a:gd name="T14" fmla="*/ 1423 w 1423"/>
              <a:gd name="T15" fmla="*/ 929 h 974"/>
              <a:gd name="T16" fmla="*/ 1423 w 1423"/>
              <a:gd name="T17" fmla="*/ 45 h 974"/>
              <a:gd name="T18" fmla="*/ 1378 w 1423"/>
              <a:gd name="T19" fmla="*/ 0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23" h="974">
                <a:moveTo>
                  <a:pt x="1378" y="0"/>
                </a:move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929"/>
                  <a:pt x="0" y="929"/>
                  <a:pt x="0" y="929"/>
                </a:cubicBezTo>
                <a:cubicBezTo>
                  <a:pt x="0" y="954"/>
                  <a:pt x="20" y="974"/>
                  <a:pt x="45" y="974"/>
                </a:cubicBezTo>
                <a:cubicBezTo>
                  <a:pt x="1378" y="974"/>
                  <a:pt x="1378" y="974"/>
                  <a:pt x="1378" y="974"/>
                </a:cubicBezTo>
                <a:cubicBezTo>
                  <a:pt x="1403" y="974"/>
                  <a:pt x="1423" y="954"/>
                  <a:pt x="1423" y="929"/>
                </a:cubicBezTo>
                <a:cubicBezTo>
                  <a:pt x="1423" y="45"/>
                  <a:pt x="1423" y="45"/>
                  <a:pt x="1423" y="45"/>
                </a:cubicBezTo>
                <a:cubicBezTo>
                  <a:pt x="1423" y="20"/>
                  <a:pt x="1403" y="0"/>
                  <a:pt x="1378" y="0"/>
                </a:cubicBezTo>
                <a:close/>
              </a:path>
            </a:pathLst>
          </a:custGeom>
          <a:solidFill>
            <a:srgbClr val="D2D3D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8" name="Freeform 48"/>
          <p:cNvSpPr/>
          <p:nvPr/>
        </p:nvSpPr>
        <p:spPr bwMode="auto">
          <a:xfrm>
            <a:off x="3496649" y="1967543"/>
            <a:ext cx="4803138" cy="3277727"/>
          </a:xfrm>
          <a:custGeom>
            <a:avLst/>
            <a:gdLst>
              <a:gd name="T0" fmla="*/ 40 w 1414"/>
              <a:gd name="T1" fmla="*/ 964 h 964"/>
              <a:gd name="T2" fmla="*/ 0 w 1414"/>
              <a:gd name="T3" fmla="*/ 924 h 964"/>
              <a:gd name="T4" fmla="*/ 0 w 1414"/>
              <a:gd name="T5" fmla="*/ 40 h 964"/>
              <a:gd name="T6" fmla="*/ 40 w 1414"/>
              <a:gd name="T7" fmla="*/ 0 h 964"/>
              <a:gd name="T8" fmla="*/ 1373 w 1414"/>
              <a:gd name="T9" fmla="*/ 0 h 964"/>
              <a:gd name="T10" fmla="*/ 1414 w 1414"/>
              <a:gd name="T11" fmla="*/ 40 h 964"/>
              <a:gd name="T12" fmla="*/ 1414 w 1414"/>
              <a:gd name="T13" fmla="*/ 924 h 964"/>
              <a:gd name="T14" fmla="*/ 1373 w 1414"/>
              <a:gd name="T15" fmla="*/ 964 h 964"/>
              <a:gd name="T16" fmla="*/ 40 w 1414"/>
              <a:gd name="T17" fmla="*/ 96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4" h="964">
                <a:moveTo>
                  <a:pt x="40" y="964"/>
                </a:moveTo>
                <a:cubicBezTo>
                  <a:pt x="18" y="964"/>
                  <a:pt x="0" y="946"/>
                  <a:pt x="0" y="924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396" y="0"/>
                  <a:pt x="1414" y="18"/>
                  <a:pt x="1414" y="40"/>
                </a:cubicBezTo>
                <a:cubicBezTo>
                  <a:pt x="1414" y="924"/>
                  <a:pt x="1414" y="924"/>
                  <a:pt x="1414" y="924"/>
                </a:cubicBezTo>
                <a:cubicBezTo>
                  <a:pt x="1414" y="946"/>
                  <a:pt x="1396" y="964"/>
                  <a:pt x="1373" y="964"/>
                </a:cubicBezTo>
                <a:lnTo>
                  <a:pt x="40" y="964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9" name="Rectangle 50"/>
          <p:cNvSpPr>
            <a:spLocks noChangeArrowheads="1"/>
          </p:cNvSpPr>
          <p:nvPr/>
        </p:nvSpPr>
        <p:spPr bwMode="auto">
          <a:xfrm>
            <a:off x="2891583" y="5197667"/>
            <a:ext cx="5965680" cy="108804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3656414" y="2174950"/>
            <a:ext cx="4483608" cy="283231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51"/>
          <p:cNvSpPr/>
          <p:nvPr/>
        </p:nvSpPr>
        <p:spPr bwMode="auto">
          <a:xfrm>
            <a:off x="5444416" y="5197667"/>
            <a:ext cx="856610" cy="61202"/>
          </a:xfrm>
          <a:custGeom>
            <a:avLst/>
            <a:gdLst>
              <a:gd name="T0" fmla="*/ 0 w 252"/>
              <a:gd name="T1" fmla="*/ 0 h 18"/>
              <a:gd name="T2" fmla="*/ 22 w 252"/>
              <a:gd name="T3" fmla="*/ 18 h 18"/>
              <a:gd name="T4" fmla="*/ 230 w 252"/>
              <a:gd name="T5" fmla="*/ 18 h 18"/>
              <a:gd name="T6" fmla="*/ 252 w 252"/>
              <a:gd name="T7" fmla="*/ 0 h 18"/>
              <a:gd name="T8" fmla="*/ 0 w 252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" h="18">
                <a:moveTo>
                  <a:pt x="0" y="0"/>
                </a:moveTo>
                <a:cubicBezTo>
                  <a:pt x="2" y="10"/>
                  <a:pt x="11" y="18"/>
                  <a:pt x="22" y="18"/>
                </a:cubicBezTo>
                <a:cubicBezTo>
                  <a:pt x="230" y="18"/>
                  <a:pt x="230" y="18"/>
                  <a:pt x="230" y="18"/>
                </a:cubicBezTo>
                <a:cubicBezTo>
                  <a:pt x="241" y="18"/>
                  <a:pt x="250" y="10"/>
                  <a:pt x="25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3B4B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2" name="Oval 54"/>
          <p:cNvSpPr>
            <a:spLocks noChangeArrowheads="1"/>
          </p:cNvSpPr>
          <p:nvPr/>
        </p:nvSpPr>
        <p:spPr bwMode="auto">
          <a:xfrm>
            <a:off x="5869324" y="2055946"/>
            <a:ext cx="50989" cy="51003"/>
          </a:xfrm>
          <a:prstGeom prst="ellipse">
            <a:avLst/>
          </a:prstGeom>
          <a:solidFill>
            <a:srgbClr val="2C2C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3" name="Oval 55"/>
          <p:cNvSpPr>
            <a:spLocks noChangeArrowheads="1"/>
          </p:cNvSpPr>
          <p:nvPr/>
        </p:nvSpPr>
        <p:spPr bwMode="auto">
          <a:xfrm>
            <a:off x="5869324" y="2052547"/>
            <a:ext cx="50989" cy="47602"/>
          </a:xfrm>
          <a:prstGeom prst="ellipse">
            <a:avLst/>
          </a:prstGeom>
          <a:solidFill>
            <a:srgbClr val="0A0A0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4" name="Oval 56"/>
          <p:cNvSpPr>
            <a:spLocks noChangeArrowheads="1"/>
          </p:cNvSpPr>
          <p:nvPr/>
        </p:nvSpPr>
        <p:spPr bwMode="auto">
          <a:xfrm>
            <a:off x="5879520" y="2059347"/>
            <a:ext cx="30595" cy="34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5" name="Oval 57"/>
          <p:cNvSpPr>
            <a:spLocks noChangeArrowheads="1"/>
          </p:cNvSpPr>
          <p:nvPr/>
        </p:nvSpPr>
        <p:spPr bwMode="auto">
          <a:xfrm>
            <a:off x="5886318" y="2069547"/>
            <a:ext cx="16998" cy="17002"/>
          </a:xfrm>
          <a:prstGeom prst="ellipse">
            <a:avLst/>
          </a:prstGeom>
          <a:solidFill>
            <a:srgbClr val="2C99B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6" name="Freeform 58"/>
          <p:cNvSpPr/>
          <p:nvPr/>
        </p:nvSpPr>
        <p:spPr bwMode="auto">
          <a:xfrm>
            <a:off x="5893117" y="2072948"/>
            <a:ext cx="3400" cy="6801"/>
          </a:xfrm>
          <a:custGeom>
            <a:avLst/>
            <a:gdLst>
              <a:gd name="T0" fmla="*/ 1 w 1"/>
              <a:gd name="T1" fmla="*/ 1 h 2"/>
              <a:gd name="T2" fmla="*/ 1 w 1"/>
              <a:gd name="T3" fmla="*/ 2 h 2"/>
              <a:gd name="T4" fmla="*/ 0 w 1"/>
              <a:gd name="T5" fmla="*/ 1 h 2"/>
              <a:gd name="T6" fmla="*/ 1 w 1"/>
              <a:gd name="T7" fmla="*/ 0 h 2"/>
              <a:gd name="T8" fmla="*/ 1 w 1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1" y="1"/>
                </a:moveTo>
                <a:lnTo>
                  <a:pt x="1" y="2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0" name="Oval 61"/>
          <p:cNvSpPr>
            <a:spLocks noChangeArrowheads="1"/>
          </p:cNvSpPr>
          <p:nvPr/>
        </p:nvSpPr>
        <p:spPr bwMode="auto">
          <a:xfrm>
            <a:off x="8791476" y="3186115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1" name="Oval 62"/>
          <p:cNvSpPr>
            <a:spLocks noChangeArrowheads="1"/>
          </p:cNvSpPr>
          <p:nvPr/>
        </p:nvSpPr>
        <p:spPr bwMode="auto">
          <a:xfrm>
            <a:off x="8803526" y="3198168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2" name="Oval 63"/>
          <p:cNvSpPr>
            <a:spLocks noChangeArrowheads="1"/>
          </p:cNvSpPr>
          <p:nvPr/>
        </p:nvSpPr>
        <p:spPr bwMode="auto">
          <a:xfrm>
            <a:off x="8791476" y="3183100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3" name="Oval 64"/>
          <p:cNvSpPr>
            <a:spLocks noChangeArrowheads="1"/>
          </p:cNvSpPr>
          <p:nvPr/>
        </p:nvSpPr>
        <p:spPr bwMode="auto">
          <a:xfrm>
            <a:off x="8803526" y="3195154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4" name="Oval 65"/>
          <p:cNvSpPr>
            <a:spLocks noChangeArrowheads="1"/>
          </p:cNvSpPr>
          <p:nvPr/>
        </p:nvSpPr>
        <p:spPr bwMode="auto">
          <a:xfrm>
            <a:off x="8797501" y="3189127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5" name="Oval 66"/>
          <p:cNvSpPr>
            <a:spLocks noChangeArrowheads="1"/>
          </p:cNvSpPr>
          <p:nvPr/>
        </p:nvSpPr>
        <p:spPr bwMode="auto">
          <a:xfrm>
            <a:off x="8797501" y="3189127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6" name="Oval 67"/>
          <p:cNvSpPr>
            <a:spLocks noChangeArrowheads="1"/>
          </p:cNvSpPr>
          <p:nvPr/>
        </p:nvSpPr>
        <p:spPr bwMode="auto">
          <a:xfrm>
            <a:off x="8803526" y="3195154"/>
            <a:ext cx="12050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7" name="Oval 68"/>
          <p:cNvSpPr>
            <a:spLocks noChangeArrowheads="1"/>
          </p:cNvSpPr>
          <p:nvPr/>
        </p:nvSpPr>
        <p:spPr bwMode="auto">
          <a:xfrm>
            <a:off x="8803526" y="3195154"/>
            <a:ext cx="12050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8" name="Freeform 69"/>
          <p:cNvSpPr/>
          <p:nvPr/>
        </p:nvSpPr>
        <p:spPr bwMode="auto"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9" name="Freeform 70"/>
          <p:cNvSpPr/>
          <p:nvPr/>
        </p:nvSpPr>
        <p:spPr bwMode="auto"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0" name="Oval 71"/>
          <p:cNvSpPr>
            <a:spLocks noChangeArrowheads="1"/>
          </p:cNvSpPr>
          <p:nvPr/>
        </p:nvSpPr>
        <p:spPr bwMode="auto">
          <a:xfrm>
            <a:off x="8710136" y="5361792"/>
            <a:ext cx="195821" cy="195872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1" name="Freeform 72"/>
          <p:cNvSpPr/>
          <p:nvPr/>
        </p:nvSpPr>
        <p:spPr bwMode="auto">
          <a:xfrm>
            <a:off x="8758338" y="5410006"/>
            <a:ext cx="99417" cy="99443"/>
          </a:xfrm>
          <a:custGeom>
            <a:avLst/>
            <a:gdLst>
              <a:gd name="T0" fmla="*/ 31 w 33"/>
              <a:gd name="T1" fmla="*/ 22 h 33"/>
              <a:gd name="T2" fmla="*/ 29 w 33"/>
              <a:gd name="T3" fmla="*/ 22 h 33"/>
              <a:gd name="T4" fmla="*/ 22 w 33"/>
              <a:gd name="T5" fmla="*/ 29 h 33"/>
              <a:gd name="T6" fmla="*/ 11 w 33"/>
              <a:gd name="T7" fmla="*/ 29 h 33"/>
              <a:gd name="T8" fmla="*/ 4 w 33"/>
              <a:gd name="T9" fmla="*/ 22 h 33"/>
              <a:gd name="T10" fmla="*/ 4 w 33"/>
              <a:gd name="T11" fmla="*/ 11 h 33"/>
              <a:gd name="T12" fmla="*/ 11 w 33"/>
              <a:gd name="T13" fmla="*/ 4 h 33"/>
              <a:gd name="T14" fmla="*/ 22 w 33"/>
              <a:gd name="T15" fmla="*/ 4 h 33"/>
              <a:gd name="T16" fmla="*/ 29 w 33"/>
              <a:gd name="T17" fmla="*/ 11 h 33"/>
              <a:gd name="T18" fmla="*/ 29 w 33"/>
              <a:gd name="T19" fmla="*/ 22 h 33"/>
              <a:gd name="T20" fmla="*/ 31 w 33"/>
              <a:gd name="T21" fmla="*/ 22 h 33"/>
              <a:gd name="T22" fmla="*/ 33 w 33"/>
              <a:gd name="T23" fmla="*/ 22 h 33"/>
              <a:gd name="T24" fmla="*/ 33 w 33"/>
              <a:gd name="T25" fmla="*/ 11 h 33"/>
              <a:gd name="T26" fmla="*/ 22 w 33"/>
              <a:gd name="T27" fmla="*/ 0 h 33"/>
              <a:gd name="T28" fmla="*/ 11 w 33"/>
              <a:gd name="T29" fmla="*/ 0 h 33"/>
              <a:gd name="T30" fmla="*/ 0 w 33"/>
              <a:gd name="T31" fmla="*/ 11 h 33"/>
              <a:gd name="T32" fmla="*/ 0 w 33"/>
              <a:gd name="T33" fmla="*/ 22 h 33"/>
              <a:gd name="T34" fmla="*/ 11 w 33"/>
              <a:gd name="T35" fmla="*/ 33 h 33"/>
              <a:gd name="T36" fmla="*/ 22 w 33"/>
              <a:gd name="T37" fmla="*/ 33 h 33"/>
              <a:gd name="T38" fmla="*/ 33 w 33"/>
              <a:gd name="T39" fmla="*/ 22 h 33"/>
              <a:gd name="T40" fmla="*/ 31 w 33"/>
              <a:gd name="T41" fmla="*/ 2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3" h="33">
                <a:moveTo>
                  <a:pt x="31" y="22"/>
                </a:moveTo>
                <a:cubicBezTo>
                  <a:pt x="29" y="22"/>
                  <a:pt x="29" y="22"/>
                  <a:pt x="29" y="22"/>
                </a:cubicBezTo>
                <a:cubicBezTo>
                  <a:pt x="29" y="26"/>
                  <a:pt x="26" y="29"/>
                  <a:pt x="22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29"/>
                  <a:pt x="4" y="26"/>
                  <a:pt x="4" y="22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7"/>
                  <a:pt x="7" y="4"/>
                  <a:pt x="11" y="4"/>
                </a:cubicBezTo>
                <a:cubicBezTo>
                  <a:pt x="22" y="4"/>
                  <a:pt x="22" y="4"/>
                  <a:pt x="22" y="4"/>
                </a:cubicBezTo>
                <a:cubicBezTo>
                  <a:pt x="26" y="4"/>
                  <a:pt x="29" y="7"/>
                  <a:pt x="29" y="11"/>
                </a:cubicBezTo>
                <a:cubicBezTo>
                  <a:pt x="29" y="22"/>
                  <a:pt x="29" y="22"/>
                  <a:pt x="29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3" y="22"/>
                  <a:pt x="33" y="22"/>
                  <a:pt x="33" y="22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8"/>
                  <a:pt x="5" y="33"/>
                  <a:pt x="11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8" y="33"/>
                  <a:pt x="33" y="28"/>
                  <a:pt x="33" y="22"/>
                </a:cubicBezTo>
                <a:lnTo>
                  <a:pt x="31" y="22"/>
                </a:lnTo>
                <a:close/>
              </a:path>
            </a:pathLst>
          </a:custGeom>
          <a:solidFill>
            <a:srgbClr val="FFFFFF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3" name="Freeform 75"/>
          <p:cNvSpPr/>
          <p:nvPr/>
        </p:nvSpPr>
        <p:spPr bwMode="auto">
          <a:xfrm>
            <a:off x="8716162" y="3273502"/>
            <a:ext cx="219923" cy="51229"/>
          </a:xfrm>
          <a:custGeom>
            <a:avLst/>
            <a:gdLst>
              <a:gd name="T0" fmla="*/ 8 w 73"/>
              <a:gd name="T1" fmla="*/ 17 h 17"/>
              <a:gd name="T2" fmla="*/ 0 w 73"/>
              <a:gd name="T3" fmla="*/ 9 h 17"/>
              <a:gd name="T4" fmla="*/ 8 w 73"/>
              <a:gd name="T5" fmla="*/ 0 h 17"/>
              <a:gd name="T6" fmla="*/ 65 w 73"/>
              <a:gd name="T7" fmla="*/ 0 h 17"/>
              <a:gd name="T8" fmla="*/ 73 w 73"/>
              <a:gd name="T9" fmla="*/ 9 h 17"/>
              <a:gd name="T10" fmla="*/ 65 w 73"/>
              <a:gd name="T11" fmla="*/ 17 h 17"/>
              <a:gd name="T12" fmla="*/ 8 w 73"/>
              <a:gd name="T13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17">
                <a:moveTo>
                  <a:pt x="8" y="17"/>
                </a:moveTo>
                <a:cubicBezTo>
                  <a:pt x="3" y="17"/>
                  <a:pt x="0" y="13"/>
                  <a:pt x="0" y="9"/>
                </a:cubicBezTo>
                <a:cubicBezTo>
                  <a:pt x="0" y="4"/>
                  <a:pt x="3" y="0"/>
                  <a:pt x="8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70" y="0"/>
                  <a:pt x="73" y="4"/>
                  <a:pt x="73" y="9"/>
                </a:cubicBezTo>
                <a:cubicBezTo>
                  <a:pt x="73" y="13"/>
                  <a:pt x="70" y="17"/>
                  <a:pt x="65" y="17"/>
                </a:cubicBezTo>
                <a:lnTo>
                  <a:pt x="8" y="17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4" name="Freeform 76"/>
          <p:cNvSpPr/>
          <p:nvPr/>
        </p:nvSpPr>
        <p:spPr bwMode="auto">
          <a:xfrm>
            <a:off x="8728212" y="3288570"/>
            <a:ext cx="195821" cy="21095"/>
          </a:xfrm>
          <a:custGeom>
            <a:avLst/>
            <a:gdLst>
              <a:gd name="T0" fmla="*/ 65 w 65"/>
              <a:gd name="T1" fmla="*/ 4 h 7"/>
              <a:gd name="T2" fmla="*/ 61 w 65"/>
              <a:gd name="T3" fmla="*/ 7 h 7"/>
              <a:gd name="T4" fmla="*/ 4 w 65"/>
              <a:gd name="T5" fmla="*/ 7 h 7"/>
              <a:gd name="T6" fmla="*/ 0 w 65"/>
              <a:gd name="T7" fmla="*/ 4 h 7"/>
              <a:gd name="T8" fmla="*/ 4 w 65"/>
              <a:gd name="T9" fmla="*/ 0 h 7"/>
              <a:gd name="T10" fmla="*/ 61 w 65"/>
              <a:gd name="T11" fmla="*/ 0 h 7"/>
              <a:gd name="T12" fmla="*/ 65 w 65"/>
              <a:gd name="T13" fmla="*/ 4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7">
                <a:moveTo>
                  <a:pt x="65" y="4"/>
                </a:moveTo>
                <a:cubicBezTo>
                  <a:pt x="65" y="6"/>
                  <a:pt x="63" y="7"/>
                  <a:pt x="61" y="7"/>
                </a:cubicBez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3" y="0"/>
                  <a:pt x="65" y="2"/>
                  <a:pt x="65" y="4"/>
                </a:cubicBez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5" name="Oval 77"/>
          <p:cNvSpPr>
            <a:spLocks noChangeArrowheads="1"/>
          </p:cNvSpPr>
          <p:nvPr/>
        </p:nvSpPr>
        <p:spPr bwMode="auto">
          <a:xfrm>
            <a:off x="8643859" y="3282543"/>
            <a:ext cx="33140" cy="33148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130300"/>
            <a:ext cx="12192000" cy="5365107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539511" y="307331"/>
            <a:ext cx="3250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>
                    <a:alpha val="31000"/>
                  </a:schemeClr>
                </a:solidFill>
                <a:latin typeface="+mj-lt"/>
              </a:rPr>
              <a:t>Contents</a:t>
            </a:r>
            <a:endParaRPr lang="zh-CN" altLang="en-US" sz="5400" b="1" dirty="0">
              <a:solidFill>
                <a:schemeClr val="bg1">
                  <a:alpha val="31000"/>
                </a:schemeClr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501023" y="171621"/>
            <a:ext cx="1503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  <a:endParaRPr lang="zh-CN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8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9759" y="2028114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2569759" y="2519790"/>
            <a:ext cx="3250169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0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7152979" y="2028114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1" name="文本占位符 21"/>
          <p:cNvSpPr>
            <a:spLocks noGrp="1"/>
          </p:cNvSpPr>
          <p:nvPr>
            <p:ph type="body" sz="quarter" idx="16" hasCustomPrompt="1"/>
          </p:nvPr>
        </p:nvSpPr>
        <p:spPr>
          <a:xfrm>
            <a:off x="7152979" y="2519790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9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2569759" y="3329661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0" name="文本占位符 21"/>
          <p:cNvSpPr>
            <a:spLocks noGrp="1"/>
          </p:cNvSpPr>
          <p:nvPr>
            <p:ph type="body" sz="quarter" idx="18" hasCustomPrompt="1"/>
          </p:nvPr>
        </p:nvSpPr>
        <p:spPr>
          <a:xfrm>
            <a:off x="2569759" y="3821337"/>
            <a:ext cx="3250169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2" name="文本占位符 17"/>
          <p:cNvSpPr>
            <a:spLocks noGrp="1"/>
          </p:cNvSpPr>
          <p:nvPr>
            <p:ph type="body" sz="quarter" idx="19" hasCustomPrompt="1"/>
          </p:nvPr>
        </p:nvSpPr>
        <p:spPr>
          <a:xfrm>
            <a:off x="7152979" y="3329661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3" name="文本占位符 21"/>
          <p:cNvSpPr>
            <a:spLocks noGrp="1"/>
          </p:cNvSpPr>
          <p:nvPr>
            <p:ph type="body" sz="quarter" idx="20" hasCustomPrompt="1"/>
          </p:nvPr>
        </p:nvSpPr>
        <p:spPr>
          <a:xfrm>
            <a:off x="7152979" y="3821337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5" name="文本占位符 17"/>
          <p:cNvSpPr>
            <a:spLocks noGrp="1"/>
          </p:cNvSpPr>
          <p:nvPr>
            <p:ph type="body" sz="quarter" idx="21" hasCustomPrompt="1"/>
          </p:nvPr>
        </p:nvSpPr>
        <p:spPr>
          <a:xfrm>
            <a:off x="2569759" y="4712488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6" name="文本占位符 21"/>
          <p:cNvSpPr>
            <a:spLocks noGrp="1"/>
          </p:cNvSpPr>
          <p:nvPr>
            <p:ph type="body" sz="quarter" idx="22" hasCustomPrompt="1"/>
          </p:nvPr>
        </p:nvSpPr>
        <p:spPr>
          <a:xfrm>
            <a:off x="2569759" y="5204164"/>
            <a:ext cx="3250169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8" name="文本占位符 17"/>
          <p:cNvSpPr>
            <a:spLocks noGrp="1"/>
          </p:cNvSpPr>
          <p:nvPr>
            <p:ph type="body" sz="quarter" idx="23" hasCustomPrompt="1"/>
          </p:nvPr>
        </p:nvSpPr>
        <p:spPr>
          <a:xfrm>
            <a:off x="7152979" y="4712488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9" name="文本占位符 21"/>
          <p:cNvSpPr>
            <a:spLocks noGrp="1"/>
          </p:cNvSpPr>
          <p:nvPr>
            <p:ph type="body" sz="quarter" idx="24" hasCustomPrompt="1"/>
          </p:nvPr>
        </p:nvSpPr>
        <p:spPr>
          <a:xfrm>
            <a:off x="7152979" y="5204164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5" hasCustomPrompt="1"/>
          </p:nvPr>
        </p:nvSpPr>
        <p:spPr>
          <a:xfrm>
            <a:off x="1708078" y="2023632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2" name="文本占位符 51"/>
          <p:cNvSpPr>
            <a:spLocks noGrp="1"/>
          </p:cNvSpPr>
          <p:nvPr>
            <p:ph type="body" sz="quarter" idx="26" hasCustomPrompt="1"/>
          </p:nvPr>
        </p:nvSpPr>
        <p:spPr>
          <a:xfrm>
            <a:off x="6283367" y="2023632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3" name="文本占位符 51"/>
          <p:cNvSpPr>
            <a:spLocks noGrp="1"/>
          </p:cNvSpPr>
          <p:nvPr>
            <p:ph type="body" sz="quarter" idx="27" hasCustomPrompt="1"/>
          </p:nvPr>
        </p:nvSpPr>
        <p:spPr>
          <a:xfrm>
            <a:off x="1708078" y="3332186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4" name="文本占位符 51"/>
          <p:cNvSpPr>
            <a:spLocks noGrp="1"/>
          </p:cNvSpPr>
          <p:nvPr>
            <p:ph type="body" sz="quarter" idx="28" hasCustomPrompt="1"/>
          </p:nvPr>
        </p:nvSpPr>
        <p:spPr>
          <a:xfrm>
            <a:off x="6283367" y="3328426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5" name="文本占位符 51"/>
          <p:cNvSpPr>
            <a:spLocks noGrp="1"/>
          </p:cNvSpPr>
          <p:nvPr>
            <p:ph type="body" sz="quarter" idx="29" hasCustomPrompt="1"/>
          </p:nvPr>
        </p:nvSpPr>
        <p:spPr>
          <a:xfrm>
            <a:off x="1708078" y="4711253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6" name="文本占位符 51"/>
          <p:cNvSpPr>
            <a:spLocks noGrp="1"/>
          </p:cNvSpPr>
          <p:nvPr>
            <p:ph type="body" sz="quarter" idx="30" hasCustomPrompt="1"/>
          </p:nvPr>
        </p:nvSpPr>
        <p:spPr>
          <a:xfrm>
            <a:off x="6283367" y="4711253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51847" y="550504"/>
            <a:ext cx="1967053" cy="469531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670560" y="1959198"/>
            <a:ext cx="6136670" cy="3434133"/>
            <a:chOff x="2891583" y="1950543"/>
            <a:chExt cx="5965680" cy="3434133"/>
          </a:xfrm>
        </p:grpSpPr>
        <p:sp>
          <p:nvSpPr>
            <p:cNvPr id="14" name="Freeform 45"/>
            <p:cNvSpPr/>
            <p:nvPr/>
          </p:nvSpPr>
          <p:spPr bwMode="auto">
            <a:xfrm>
              <a:off x="2891583" y="5252070"/>
              <a:ext cx="3004934" cy="132606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5" name="Freeform 46"/>
            <p:cNvSpPr/>
            <p:nvPr/>
          </p:nvSpPr>
          <p:spPr bwMode="auto">
            <a:xfrm>
              <a:off x="5852327" y="5252070"/>
              <a:ext cx="3004934" cy="132606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7" name="Freeform 47"/>
            <p:cNvSpPr/>
            <p:nvPr/>
          </p:nvSpPr>
          <p:spPr bwMode="auto">
            <a:xfrm>
              <a:off x="3479652" y="1950543"/>
              <a:ext cx="4833729" cy="3311728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8" name="Freeform 48"/>
            <p:cNvSpPr/>
            <p:nvPr/>
          </p:nvSpPr>
          <p:spPr bwMode="auto">
            <a:xfrm>
              <a:off x="3496649" y="1967543"/>
              <a:ext cx="4803138" cy="3277727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9" name="Rectangle 50"/>
            <p:cNvSpPr>
              <a:spLocks noChangeArrowheads="1"/>
            </p:cNvSpPr>
            <p:nvPr/>
          </p:nvSpPr>
          <p:spPr bwMode="auto">
            <a:xfrm>
              <a:off x="2891583" y="5197667"/>
              <a:ext cx="5965680" cy="10880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0" name="Freeform 51"/>
            <p:cNvSpPr/>
            <p:nvPr/>
          </p:nvSpPr>
          <p:spPr bwMode="auto">
            <a:xfrm>
              <a:off x="5444416" y="5197667"/>
              <a:ext cx="856610" cy="61202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2" name="Oval 54"/>
            <p:cNvSpPr>
              <a:spLocks noChangeArrowheads="1"/>
            </p:cNvSpPr>
            <p:nvPr/>
          </p:nvSpPr>
          <p:spPr bwMode="auto">
            <a:xfrm>
              <a:off x="5869324" y="2055946"/>
              <a:ext cx="50989" cy="5100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3" name="Oval 55"/>
            <p:cNvSpPr>
              <a:spLocks noChangeArrowheads="1"/>
            </p:cNvSpPr>
            <p:nvPr/>
          </p:nvSpPr>
          <p:spPr bwMode="auto">
            <a:xfrm>
              <a:off x="5869324" y="2052547"/>
              <a:ext cx="50989" cy="4760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4" name="Oval 56"/>
            <p:cNvSpPr>
              <a:spLocks noChangeArrowheads="1"/>
            </p:cNvSpPr>
            <p:nvPr/>
          </p:nvSpPr>
          <p:spPr bwMode="auto">
            <a:xfrm>
              <a:off x="5879520" y="2059347"/>
              <a:ext cx="30595" cy="3400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5" name="Oval 57"/>
            <p:cNvSpPr>
              <a:spLocks noChangeArrowheads="1"/>
            </p:cNvSpPr>
            <p:nvPr/>
          </p:nvSpPr>
          <p:spPr bwMode="auto">
            <a:xfrm>
              <a:off x="5886318" y="2069547"/>
              <a:ext cx="16998" cy="17002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6" name="Freeform 58"/>
            <p:cNvSpPr/>
            <p:nvPr/>
          </p:nvSpPr>
          <p:spPr bwMode="auto">
            <a:xfrm>
              <a:off x="5893117" y="2072948"/>
              <a:ext cx="3400" cy="6801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</p:grpSp>
      <p:sp>
        <p:nvSpPr>
          <p:cNvPr id="3" name="矩形 2"/>
          <p:cNvSpPr>
            <a:spLocks noChangeAspect="1"/>
          </p:cNvSpPr>
          <p:nvPr userDrawn="1"/>
        </p:nvSpPr>
        <p:spPr>
          <a:xfrm>
            <a:off x="1469639" y="2349701"/>
            <a:ext cx="4592069" cy="258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3"/>
          <p:cNvSpPr>
            <a:spLocks noGrp="1" noChangeAspect="1"/>
          </p:cNvSpPr>
          <p:nvPr>
            <p:ph sz="quarter" idx="11" hasCustomPrompt="1"/>
          </p:nvPr>
        </p:nvSpPr>
        <p:spPr>
          <a:xfrm>
            <a:off x="1468873" y="2345176"/>
            <a:ext cx="4593600" cy="25920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1130300"/>
            <a:ext cx="12192000" cy="53752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93000"/>
                </a:schemeClr>
              </a:gs>
              <a:gs pos="50000">
                <a:srgbClr val="F6FAFF">
                  <a:alpha val="93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1" y="611569"/>
            <a:ext cx="1747519" cy="417129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330441" y="715440"/>
            <a:ext cx="4188460" cy="287835"/>
          </a:xfrm>
        </p:spPr>
        <p:txBody>
          <a:bodyPr rIns="0" bIns="0" anchor="b" anchorCtr="0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这里可以输入你的课题题目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320160" y="2029876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50" name="文本占位符 17"/>
          <p:cNvSpPr>
            <a:spLocks noGrp="1"/>
          </p:cNvSpPr>
          <p:nvPr>
            <p:ph type="body" sz="quarter" idx="14" hasCustomPrompt="1"/>
          </p:nvPr>
        </p:nvSpPr>
        <p:spPr>
          <a:xfrm>
            <a:off x="1320160" y="2622561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sz="3000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51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1320160" y="3114237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</p:txBody>
      </p:sp>
      <p:sp>
        <p:nvSpPr>
          <p:cNvPr id="58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4171321" y="2029876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59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4171321" y="2622561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60" name="文本占位符 21"/>
          <p:cNvSpPr>
            <a:spLocks noGrp="1"/>
          </p:cNvSpPr>
          <p:nvPr>
            <p:ph type="body" sz="quarter" idx="18" hasCustomPrompt="1"/>
          </p:nvPr>
        </p:nvSpPr>
        <p:spPr>
          <a:xfrm>
            <a:off x="4171321" y="3114237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</p:txBody>
      </p:sp>
      <p:sp>
        <p:nvSpPr>
          <p:cNvPr id="61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1320160" y="3914761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62" name="文本占位符 17"/>
          <p:cNvSpPr>
            <a:spLocks noGrp="1"/>
          </p:cNvSpPr>
          <p:nvPr>
            <p:ph type="body" sz="quarter" idx="20" hasCustomPrompt="1"/>
          </p:nvPr>
        </p:nvSpPr>
        <p:spPr>
          <a:xfrm>
            <a:off x="1320160" y="4507446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63" name="文本占位符 21"/>
          <p:cNvSpPr>
            <a:spLocks noGrp="1"/>
          </p:cNvSpPr>
          <p:nvPr>
            <p:ph type="body" sz="quarter" idx="21" hasCustomPrompt="1"/>
          </p:nvPr>
        </p:nvSpPr>
        <p:spPr>
          <a:xfrm>
            <a:off x="1320160" y="4999122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</p:txBody>
      </p:sp>
      <p:sp>
        <p:nvSpPr>
          <p:cNvPr id="64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4171321" y="3914761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65" name="文本占位符 17"/>
          <p:cNvSpPr>
            <a:spLocks noGrp="1"/>
          </p:cNvSpPr>
          <p:nvPr>
            <p:ph type="body" sz="quarter" idx="23" hasCustomPrompt="1"/>
          </p:nvPr>
        </p:nvSpPr>
        <p:spPr>
          <a:xfrm>
            <a:off x="4171321" y="4507446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66" name="文本占位符 21"/>
          <p:cNvSpPr>
            <a:spLocks noGrp="1"/>
          </p:cNvSpPr>
          <p:nvPr>
            <p:ph type="body" sz="quarter" idx="24" hasCustomPrompt="1"/>
          </p:nvPr>
        </p:nvSpPr>
        <p:spPr>
          <a:xfrm>
            <a:off x="4171321" y="4999122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</p:txBody>
      </p:sp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1130300"/>
            <a:ext cx="12192000" cy="5357038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6190092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70000"/>
            </a:schemeClr>
          </a:solidFill>
        </p:grpSpPr>
        <p:sp>
          <p:nvSpPr>
            <p:cNvPr id="30" name="Rectangle 51"/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52"/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53"/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4"/>
            <p:cNvSpPr/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5"/>
            <p:cNvSpPr/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6"/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7"/>
            <p:cNvSpPr/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8"/>
            <p:cNvSpPr/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9"/>
            <p:cNvSpPr/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60"/>
            <p:cNvSpPr/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61"/>
            <p:cNvSpPr/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62"/>
            <p:cNvSpPr/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63"/>
            <p:cNvSpPr/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64"/>
            <p:cNvSpPr/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65"/>
            <p:cNvSpPr/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6"/>
            <p:cNvSpPr/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7"/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8"/>
            <p:cNvSpPr/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9"/>
            <p:cNvSpPr/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70"/>
            <p:cNvSpPr/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" name="矩形 20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53" name="文本占位符 52"/>
          <p:cNvSpPr>
            <a:spLocks noGrp="1"/>
          </p:cNvSpPr>
          <p:nvPr>
            <p:ph type="body" sz="quarter" idx="10" hasCustomPrompt="1"/>
          </p:nvPr>
        </p:nvSpPr>
        <p:spPr>
          <a:xfrm>
            <a:off x="1842552" y="2204791"/>
            <a:ext cx="2706708" cy="2336718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6800">
                <a:gradFill>
                  <a:gsLst>
                    <a:gs pos="0">
                      <a:schemeClr val="accent1">
                        <a:alpha val="9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27" name="标题 26"/>
          <p:cNvSpPr>
            <a:spLocks noGrp="1"/>
          </p:cNvSpPr>
          <p:nvPr>
            <p:ph type="title" hasCustomPrompt="1"/>
          </p:nvPr>
        </p:nvSpPr>
        <p:spPr>
          <a:xfrm>
            <a:off x="1842552" y="3689995"/>
            <a:ext cx="4012560" cy="552357"/>
          </a:xfrm>
        </p:spPr>
        <p:txBody>
          <a:bodyPr lIns="0">
            <a:noAutofit/>
          </a:bodyPr>
          <a:lstStyle>
            <a:lvl1pPr algn="l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章节题目</a:t>
            </a:r>
            <a:endParaRPr lang="zh-CN" altLang="en-US" dirty="0"/>
          </a:p>
        </p:txBody>
      </p:sp>
      <p:pic>
        <p:nvPicPr>
          <p:cNvPr id="56" name="图片 5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1" y="611569"/>
            <a:ext cx="1747519" cy="417129"/>
          </a:xfrm>
          <a:prstGeom prst="rect">
            <a:avLst/>
          </a:prstGeom>
        </p:spPr>
      </p:pic>
      <p:sp>
        <p:nvSpPr>
          <p:cNvPr id="58" name="文本占位符 57"/>
          <p:cNvSpPr>
            <a:spLocks noGrp="1"/>
          </p:cNvSpPr>
          <p:nvPr>
            <p:ph type="body" sz="quarter" idx="11" hasCustomPrompt="1"/>
          </p:nvPr>
        </p:nvSpPr>
        <p:spPr>
          <a:xfrm>
            <a:off x="1842552" y="4305568"/>
            <a:ext cx="4012560" cy="471882"/>
          </a:xfrm>
        </p:spPr>
        <p:txBody>
          <a:bodyPr lIns="0">
            <a:noAutofit/>
          </a:bodyPr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插入章节描述或者英文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330441" y="715440"/>
            <a:ext cx="4188460" cy="287835"/>
          </a:xfrm>
        </p:spPr>
        <p:txBody>
          <a:bodyPr rIns="0" bIns="0" anchor="b" anchorCtr="0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这里可以输入你的课题题目</a:t>
            </a:r>
            <a:endParaRPr lang="zh-CN" altLang="en-US" dirty="0"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/>
        </p:nvSpPr>
        <p:spPr>
          <a:xfrm>
            <a:off x="0" y="0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 userDrawn="1"/>
        </p:nvSpPr>
        <p:spPr>
          <a:xfrm>
            <a:off x="289383" y="254634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 userDrawn="1"/>
        </p:nvGrpSpPr>
        <p:grpSpPr>
          <a:xfrm>
            <a:off x="8817557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40000"/>
            </a:schemeClr>
          </a:solidFill>
        </p:grpSpPr>
        <p:sp>
          <p:nvSpPr>
            <p:cNvPr id="42" name="Rectangle 51"/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2"/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53"/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4"/>
            <p:cNvSpPr/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55"/>
            <p:cNvSpPr/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6"/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7"/>
            <p:cNvSpPr/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8"/>
            <p:cNvSpPr/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9"/>
            <p:cNvSpPr/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60"/>
            <p:cNvSpPr/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61"/>
            <p:cNvSpPr/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62"/>
            <p:cNvSpPr/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63"/>
            <p:cNvSpPr/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64"/>
            <p:cNvSpPr/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65"/>
            <p:cNvSpPr/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6"/>
            <p:cNvSpPr/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7"/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8"/>
            <p:cNvSpPr/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9"/>
            <p:cNvSpPr/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70"/>
            <p:cNvSpPr/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框 3"/>
          <p:cNvSpPr txBox="1"/>
          <p:nvPr userDrawn="1"/>
        </p:nvSpPr>
        <p:spPr>
          <a:xfrm>
            <a:off x="1043939" y="1761846"/>
            <a:ext cx="9758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gradFill>
                  <a:gsLst>
                    <a:gs pos="0">
                      <a:schemeClr val="accent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THANKS FOR LISTENING</a:t>
            </a:r>
            <a:endParaRPr lang="zh-CN" altLang="en-US" sz="8000" dirty="0">
              <a:gradFill>
                <a:gsLst>
                  <a:gs pos="0">
                    <a:schemeClr val="accent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02549" y="2332940"/>
            <a:ext cx="8186902" cy="833759"/>
          </a:xfrm>
        </p:spPr>
        <p:txBody>
          <a:bodyPr lIns="0" rIns="0" bIns="0" anchor="b" anchorCtr="0">
            <a:normAutofit/>
          </a:bodyPr>
          <a:lstStyle>
            <a:lvl1pPr algn="ctr">
              <a:defRPr lang="zh-CN" alt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02549" y="4013895"/>
            <a:ext cx="8186902" cy="472251"/>
          </a:xfrm>
        </p:spPr>
        <p:txBody>
          <a:bodyPr wrap="square" lIns="0" rIns="0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pic>
        <p:nvPicPr>
          <p:cNvPr id="84" name="图片 8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00338" y="5571410"/>
            <a:ext cx="1991324" cy="475325"/>
          </a:xfrm>
          <a:prstGeom prst="rect">
            <a:avLst/>
          </a:prstGeom>
        </p:spPr>
      </p:pic>
      <p:cxnSp>
        <p:nvCxnSpPr>
          <p:cNvPr id="85" name="直接连接符 84"/>
          <p:cNvCxnSpPr/>
          <p:nvPr userDrawn="1"/>
        </p:nvCxnSpPr>
        <p:spPr>
          <a:xfrm>
            <a:off x="5186680" y="3632200"/>
            <a:ext cx="18186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60400" y="1165224"/>
            <a:ext cx="10858500" cy="473773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特别说明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>
            <a:off x="1243080" y="1702820"/>
            <a:ext cx="3038400" cy="2341146"/>
            <a:chOff x="1243693" y="1981257"/>
            <a:chExt cx="3038400" cy="234114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2376714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2160396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模板作者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43693" y="2823851"/>
              <a:ext cx="3038400" cy="149855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作者：王志浩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中国石油大学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华东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计算机科学与技术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2015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级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18" name="直接连接符 17"/>
          <p:cNvCxnSpPr/>
          <p:nvPr userDrawn="1"/>
        </p:nvCxnSpPr>
        <p:spPr>
          <a:xfrm>
            <a:off x="4429140" y="1863214"/>
            <a:ext cx="0" cy="2020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 userDrawn="1"/>
        </p:nvGrpSpPr>
        <p:grpSpPr>
          <a:xfrm>
            <a:off x="4576800" y="1702820"/>
            <a:ext cx="3038400" cy="1981047"/>
            <a:chOff x="4577413" y="1981257"/>
            <a:chExt cx="3038400" cy="1981047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5710434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5494116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特别感谢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577413" y="2823851"/>
              <a:ext cx="3038400" cy="1138453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图片素材：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@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图说石大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主办方：秋叶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PPT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指导老师：老秦、伟崇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7910519" y="1702820"/>
            <a:ext cx="3037175" cy="2341146"/>
            <a:chOff x="7911132" y="1981257"/>
            <a:chExt cx="3037175" cy="2341146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9043540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8827222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版权说明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911132" y="2823851"/>
              <a:ext cx="3037175" cy="149855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本套模板为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公益性质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免费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赠与学校师生使用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盈利行为请勿相信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商用请注意图片和字体版权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27" name="直接连接符 26"/>
          <p:cNvCxnSpPr/>
          <p:nvPr userDrawn="1"/>
        </p:nvCxnSpPr>
        <p:spPr>
          <a:xfrm>
            <a:off x="7762860" y="1863214"/>
            <a:ext cx="0" cy="2020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 userDrawn="1"/>
        </p:nvGrpSpPr>
        <p:grpSpPr>
          <a:xfrm>
            <a:off x="3179324" y="4339865"/>
            <a:ext cx="6852280" cy="1560741"/>
            <a:chOff x="3179937" y="4561006"/>
            <a:chExt cx="6852280" cy="1560741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818"/>
            <a:stretch>
              <a:fillRect/>
            </a:stretch>
          </p:blipFill>
          <p:spPr>
            <a:xfrm>
              <a:off x="3179937" y="4561006"/>
              <a:ext cx="1402932" cy="1560741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4934551" y="4772150"/>
              <a:ext cx="5097666" cy="1138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有什么想对作者说的吗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对模板还有更好的建议或者使用方面的困惑吗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欢迎加入模板公测</a:t>
              </a:r>
              <a:r>
                <a:rPr lang="en-US" altLang="zh-CN" dirty="0"/>
                <a:t>QQ</a:t>
              </a:r>
              <a:r>
                <a:rPr lang="zh-CN" altLang="en-US" dirty="0"/>
                <a:t>群</a:t>
              </a:r>
              <a:r>
                <a:rPr lang="en-US" altLang="zh-CN" dirty="0"/>
                <a:t>~(</a:t>
              </a:r>
              <a:r>
                <a:rPr lang="zh-CN" altLang="en-US" dirty="0"/>
                <a:t>群号：</a:t>
              </a:r>
              <a:r>
                <a:rPr lang="en-US" altLang="zh-CN" dirty="0"/>
                <a:t>521252309)</a:t>
              </a:r>
              <a:endParaRPr lang="zh-CN" altLang="en-US" dirty="0"/>
            </a:p>
          </p:txBody>
        </p:sp>
      </p:grpSp>
    </p:spTree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image" Target="../media/image7.png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7D1D0-11BC-4610-B275-571C8521F0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1/25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7563A-2BCF-4CDB-AAE4-8FFF0BA89B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wmf"/><Relationship Id="rId8" Type="http://schemas.openxmlformats.org/officeDocument/2006/relationships/oleObject" Target="../embeddings/oleObject4.bin"/><Relationship Id="rId7" Type="http://schemas.openxmlformats.org/officeDocument/2006/relationships/image" Target="../media/image19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17.wmf"/><Relationship Id="rId2" Type="http://schemas.openxmlformats.org/officeDocument/2006/relationships/oleObject" Target="../embeddings/oleObject1.bin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18.xml"/><Relationship Id="rId1" Type="http://schemas.openxmlformats.org/officeDocument/2006/relationships/image" Target="../media/image16.wmf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21.wmf"/><Relationship Id="rId1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.bin"/><Relationship Id="rId8" Type="http://schemas.openxmlformats.org/officeDocument/2006/relationships/image" Target="../media/image27.wmf"/><Relationship Id="rId7" Type="http://schemas.openxmlformats.org/officeDocument/2006/relationships/oleObject" Target="../embeddings/oleObject10.bin"/><Relationship Id="rId6" Type="http://schemas.openxmlformats.org/officeDocument/2006/relationships/image" Target="../media/image26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5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24.wmf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8.wmf"/><Relationship Id="rId1" Type="http://schemas.openxmlformats.org/officeDocument/2006/relationships/oleObject" Target="../embeddings/oleObject7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7.xml"/><Relationship Id="rId7" Type="http://schemas.openxmlformats.org/officeDocument/2006/relationships/oleObject" Target="../embeddings/oleObject15.bin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0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29.wmf"/><Relationship Id="rId1" Type="http://schemas.openxmlformats.org/officeDocument/2006/relationships/oleObject" Target="../embeddings/oleObject12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wmf"/><Relationship Id="rId1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3.png"/><Relationship Id="rId1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001914" y="2646630"/>
            <a:ext cx="8186902" cy="83375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pc="3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Fast</a:t>
            </a:r>
            <a:r>
              <a:rPr spc="30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图卷积神经网络中局部结构保持方法研究</a:t>
            </a:r>
            <a:endParaRPr lang="zh-CN" altLang="en-US" spc="3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3"/>
          </p:nvPr>
        </p:nvSpPr>
        <p:spPr>
          <a:xfrm>
            <a:off x="657225" y="4491355"/>
            <a:ext cx="9654540" cy="574040"/>
          </a:xfrm>
        </p:spPr>
        <p:txBody>
          <a:bodyPr>
            <a:noAutofit/>
          </a:bodyPr>
          <a:lstStyle/>
          <a:p>
            <a:r>
              <a:rPr lang="en-US" altLang="zh-CN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</a:t>
            </a: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汇报人：潘婷                         </a:t>
            </a: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指导老师：李莉、刘伟锋</a:t>
            </a: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endParaRPr lang="zh-CN" altLang="en-US" sz="1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专业班级：电子</a:t>
            </a:r>
            <a:r>
              <a:rPr lang="en-US" altLang="zh-CN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1601              </a:t>
            </a: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汇报时间：</a:t>
            </a:r>
            <a:r>
              <a:rPr lang="en-US" altLang="zh-CN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2020/06/12</a:t>
            </a:r>
            <a:endParaRPr lang="en-US" altLang="zh-CN" sz="1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海洋与空间信息学院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: 圆角 2"/>
          <p:cNvSpPr/>
          <p:nvPr/>
        </p:nvSpPr>
        <p:spPr>
          <a:xfrm>
            <a:off x="8282305" y="4265930"/>
            <a:ext cx="3655060" cy="914400"/>
          </a:xfrm>
          <a:prstGeom prst="roundRect">
            <a:avLst>
              <a:gd name="adj" fmla="val 10182"/>
            </a:avLst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90" name="矩形: 圆角 2"/>
          <p:cNvSpPr/>
          <p:nvPr/>
        </p:nvSpPr>
        <p:spPr>
          <a:xfrm>
            <a:off x="8282305" y="2797810"/>
            <a:ext cx="3655060" cy="914400"/>
          </a:xfrm>
          <a:prstGeom prst="roundRect">
            <a:avLst>
              <a:gd name="adj" fmla="val 10182"/>
            </a:avLst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研究原理</a:t>
            </a:r>
            <a:r>
              <a:rPr lang="en-US" altLang="zh-CN" dirty="0"/>
              <a:t>——</a:t>
            </a:r>
            <a:r>
              <a:rPr lang="zh-CN" altLang="en-US" dirty="0"/>
              <a:t>算法优化</a:t>
            </a:r>
            <a:endParaRPr lang="zh-CN" altLang="en-US" dirty="0"/>
          </a:p>
        </p:txBody>
      </p:sp>
      <p:cxnSp>
        <p:nvCxnSpPr>
          <p:cNvPr id="53" name="直接箭头连接符 52"/>
          <p:cNvCxnSpPr/>
          <p:nvPr/>
        </p:nvCxnSpPr>
        <p:spPr>
          <a:xfrm flipH="1">
            <a:off x="648335" y="2363470"/>
            <a:ext cx="13970" cy="2531110"/>
          </a:xfrm>
          <a:prstGeom prst="straightConnector1">
            <a:avLst/>
          </a:prstGeom>
          <a:noFill/>
          <a:ln w="19050" cap="flat" cmpd="sng" algn="ctr">
            <a:solidFill>
              <a:schemeClr val="bg2">
                <a:lumMod val="25000"/>
              </a:schemeClr>
            </a:solidFill>
            <a:prstDash val="solid"/>
            <a:headEnd type="oval"/>
            <a:tailEnd type="oval"/>
          </a:ln>
          <a:effectLst/>
        </p:spPr>
      </p:cxnSp>
      <p:sp>
        <p:nvSpPr>
          <p:cNvPr id="54" name="文本框 53"/>
          <p:cNvSpPr txBox="1"/>
          <p:nvPr/>
        </p:nvSpPr>
        <p:spPr>
          <a:xfrm>
            <a:off x="2393224" y="43383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401955" y="1647825"/>
            <a:ext cx="7152005" cy="1012190"/>
            <a:chOff x="1249656" y="1583721"/>
            <a:chExt cx="10184198" cy="912395"/>
          </a:xfrm>
        </p:grpSpPr>
        <p:sp>
          <p:nvSpPr>
            <p:cNvPr id="56" name="椭圆 55"/>
            <p:cNvSpPr/>
            <p:nvPr/>
          </p:nvSpPr>
          <p:spPr>
            <a:xfrm>
              <a:off x="1249656" y="1891669"/>
              <a:ext cx="610347" cy="459059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174AB"/>
              </a:solidFill>
              <a:prstDash val="solid"/>
            </a:ln>
            <a:effectLst/>
          </p:spPr>
          <p:txBody>
            <a:bodyPr lIns="108000"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950542" y="1584140"/>
              <a:ext cx="9483312" cy="911976"/>
            </a:xfrm>
            <a:prstGeom prst="rect">
              <a:avLst/>
            </a:prstGeom>
            <a:noFill/>
            <a:ln w="6350" cap="flat" cmpd="sng" algn="ctr">
              <a:solidFill>
                <a:srgbClr val="0174AB"/>
              </a:solidFill>
              <a:prstDash val="solid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8" name="TextBox 20"/>
            <p:cNvSpPr txBox="1"/>
            <p:nvPr/>
          </p:nvSpPr>
          <p:spPr>
            <a:xfrm>
              <a:off x="1991763" y="1583721"/>
              <a:ext cx="8293735" cy="803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>
                <a:lnSpc>
                  <a:spcPct val="130000"/>
                </a:lnSpc>
                <a:defRPr/>
              </a:pPr>
              <a:r>
                <a:rPr kumimoji="1" lang="zh-CN" altLang="en-US" sz="2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GCN的卷积表达</a:t>
              </a:r>
              <a:r>
                <a:rPr kumimoji="1" lang="zh-CN" altLang="en-US" sz="2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endParaRPr kumimoji="1"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lvl="0">
                <a:lnSpc>
                  <a:spcPct val="130000"/>
                </a:lnSpc>
                <a:defRPr/>
              </a:pPr>
              <a:r>
                <a:rPr kumimoji="1" lang="zh-CN" altLang="en-US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endParaRPr lang="zh-CN" altLang="en-US" sz="2000" kern="0" dirty="0" smtClean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78205" y="2910840"/>
            <a:ext cx="6659880" cy="1035685"/>
            <a:chOff x="1818402" y="1623263"/>
            <a:chExt cx="7183943" cy="1292662"/>
          </a:xfrm>
        </p:grpSpPr>
        <p:sp>
          <p:nvSpPr>
            <p:cNvPr id="61" name="矩形 60"/>
            <p:cNvSpPr/>
            <p:nvPr/>
          </p:nvSpPr>
          <p:spPr>
            <a:xfrm>
              <a:off x="1818402" y="1623263"/>
              <a:ext cx="7183943" cy="1292662"/>
            </a:xfrm>
            <a:prstGeom prst="rect">
              <a:avLst/>
            </a:prstGeom>
            <a:noFill/>
            <a:ln w="6350" cap="flat" cmpd="sng" algn="ctr">
              <a:solidFill>
                <a:srgbClr val="0174AB"/>
              </a:solidFill>
              <a:prstDash val="solid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2" name="TextBox 20"/>
            <p:cNvSpPr txBox="1"/>
            <p:nvPr/>
          </p:nvSpPr>
          <p:spPr>
            <a:xfrm>
              <a:off x="1863768" y="1623263"/>
              <a:ext cx="6289065" cy="613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>
                <a:lnSpc>
                  <a:spcPct val="130000"/>
                </a:lnSpc>
                <a:defRPr/>
              </a:pPr>
              <a:r>
                <a:rPr kumimoji="1" lang="zh-CN" altLang="en-US" sz="2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用积分变换的形式表示为：</a:t>
              </a:r>
              <a:endParaRPr kumimoji="1" lang="zh-CN" altLang="en-US" sz="2000" kern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883920" y="4196715"/>
            <a:ext cx="6659880" cy="1052830"/>
            <a:chOff x="1971407" y="1714815"/>
            <a:chExt cx="9114043" cy="911976"/>
          </a:xfrm>
        </p:grpSpPr>
        <p:sp>
          <p:nvSpPr>
            <p:cNvPr id="65" name="矩形 64"/>
            <p:cNvSpPr/>
            <p:nvPr/>
          </p:nvSpPr>
          <p:spPr>
            <a:xfrm>
              <a:off x="1971407" y="1714815"/>
              <a:ext cx="9114043" cy="911976"/>
            </a:xfrm>
            <a:prstGeom prst="rect">
              <a:avLst/>
            </a:prstGeom>
            <a:noFill/>
            <a:ln w="6350" cap="flat" cmpd="sng" algn="ctr">
              <a:solidFill>
                <a:srgbClr val="0174AB"/>
              </a:solidFill>
              <a:prstDash val="solid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6" name="TextBox 20"/>
            <p:cNvSpPr txBox="1"/>
            <p:nvPr/>
          </p:nvSpPr>
          <p:spPr>
            <a:xfrm>
              <a:off x="1971407" y="1718780"/>
              <a:ext cx="4482661" cy="425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>
                <a:lnSpc>
                  <a:spcPct val="130000"/>
                </a:lnSpc>
                <a:defRPr/>
              </a:pPr>
              <a:r>
                <a:rPr kumimoji="1" lang="zh-CN" altLang="en-US" sz="20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蒙特卡洛方法近似估计积分：</a:t>
              </a:r>
              <a:endParaRPr kumimoji="1" lang="zh-CN" altLang="en-US" sz="2000" kern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80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050" y="2039620"/>
            <a:ext cx="6377940" cy="62039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对象 -2147482555"/>
          <p:cNvGraphicFramePr>
            <a:graphicFrameLocks noChangeAspect="1"/>
          </p:cNvGraphicFramePr>
          <p:nvPr/>
        </p:nvGraphicFramePr>
        <p:xfrm>
          <a:off x="1056005" y="3533775"/>
          <a:ext cx="623062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" name="" r:id="rId2" imgW="4381500" imgH="279400" progId="Equation.KSEE3">
                  <p:embed/>
                </p:oleObj>
              </mc:Choice>
              <mc:Fallback>
                <p:oleObj name="" r:id="rId2" imgW="4381500" imgH="279400" progId="Equation.KSEE3">
                  <p:embed/>
                  <p:pic>
                    <p:nvPicPr>
                      <p:cNvPr id="0" name="图片 8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56005" y="3533775"/>
                        <a:ext cx="6230620" cy="412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椭圆 82"/>
          <p:cNvSpPr/>
          <p:nvPr/>
        </p:nvSpPr>
        <p:spPr>
          <a:xfrm>
            <a:off x="401955" y="3100070"/>
            <a:ext cx="428625" cy="511174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174AB"/>
            </a:solidFill>
            <a:prstDash val="solid"/>
          </a:ln>
          <a:effectLst/>
        </p:spPr>
        <p:txBody>
          <a:bodyPr lIns="108000"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401955" y="4483100"/>
            <a:ext cx="428625" cy="511174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0174AB"/>
            </a:solidFill>
            <a:prstDash val="solid"/>
          </a:ln>
          <a:effectLst/>
        </p:spPr>
        <p:txBody>
          <a:bodyPr lIns="108000"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" name="对象 -2147482554"/>
          <p:cNvGraphicFramePr>
            <a:graphicFrameLocks noChangeAspect="1"/>
          </p:cNvGraphicFramePr>
          <p:nvPr/>
        </p:nvGraphicFramePr>
        <p:xfrm>
          <a:off x="8443595" y="3051810"/>
          <a:ext cx="3238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" name="" r:id="rId4" imgW="2362200" imgH="279400" progId="Equation.KSEE3">
                  <p:embed/>
                </p:oleObj>
              </mc:Choice>
              <mc:Fallback>
                <p:oleObj name="" r:id="rId4" imgW="2362200" imgH="279400" progId="Equation.KSEE3">
                  <p:embed/>
                  <p:pic>
                    <p:nvPicPr>
                      <p:cNvPr id="0" name="图片 8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43595" y="3051810"/>
                        <a:ext cx="32385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-2147482539"/>
          <p:cNvGraphicFramePr>
            <a:graphicFrameLocks noChangeAspect="1"/>
          </p:cNvGraphicFramePr>
          <p:nvPr/>
        </p:nvGraphicFramePr>
        <p:xfrm>
          <a:off x="8766175" y="4420235"/>
          <a:ext cx="25844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" name="" r:id="rId6" imgW="1841500" imgH="457200" progId="Equation.KSEE3">
                  <p:embed/>
                </p:oleObj>
              </mc:Choice>
              <mc:Fallback>
                <p:oleObj name="" r:id="rId6" imgW="1841500" imgH="457200" progId="Equation.KSEE3">
                  <p:embed/>
                  <p:pic>
                    <p:nvPicPr>
                      <p:cNvPr id="0" name="图片 8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766175" y="4420235"/>
                        <a:ext cx="2584450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/>
          <p:cNvGraphicFramePr>
            <a:graphicFrameLocks noChangeAspect="1"/>
          </p:cNvGraphicFramePr>
          <p:nvPr/>
        </p:nvGraphicFramePr>
        <p:xfrm>
          <a:off x="1064895" y="4677410"/>
          <a:ext cx="6359525" cy="608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" name="" r:id="rId8" imgW="4546600" imgH="457200" progId="Equation.KSEE3">
                  <p:embed/>
                </p:oleObj>
              </mc:Choice>
              <mc:Fallback>
                <p:oleObj name="" r:id="rId8" imgW="4546600" imgH="457200" progId="Equation.KSEE3">
                  <p:embed/>
                  <p:pic>
                    <p:nvPicPr>
                      <p:cNvPr id="0" name="图片 9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4895" y="4677410"/>
                        <a:ext cx="6359525" cy="6089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右箭头 99"/>
          <p:cNvSpPr/>
          <p:nvPr/>
        </p:nvSpPr>
        <p:spPr>
          <a:xfrm>
            <a:off x="7598410" y="3246120"/>
            <a:ext cx="578485" cy="365125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右箭头 100"/>
          <p:cNvSpPr/>
          <p:nvPr/>
        </p:nvSpPr>
        <p:spPr>
          <a:xfrm>
            <a:off x="7598410" y="4518660"/>
            <a:ext cx="578485" cy="365125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下箭头 101"/>
          <p:cNvSpPr/>
          <p:nvPr/>
        </p:nvSpPr>
        <p:spPr>
          <a:xfrm>
            <a:off x="10088880" y="3752850"/>
            <a:ext cx="253365" cy="476885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91430" y="6092190"/>
            <a:ext cx="12979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6/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18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bldLvl="0" animBg="1"/>
      <p:bldP spid="83" grpId="0" bldLvl="0" animBg="1"/>
      <p:bldP spid="100" grpId="0" bldLvl="0" animBg="1"/>
      <p:bldP spid="99" grpId="0" bldLvl="0" animBg="1"/>
      <p:bldP spid="54" grpId="0"/>
      <p:bldP spid="84" grpId="0" bldLvl="0" animBg="1"/>
      <p:bldP spid="101" grpId="0" bldLvl="0" animBg="1"/>
      <p:bldP spid="10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1415415" y="1643380"/>
            <a:ext cx="7534910" cy="27381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</a:pPr>
            <a:r>
              <a:rPr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由于上述计算的每一层都进行一个</a:t>
            </a:r>
            <a:r>
              <a:rPr b="1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非线性计算</a:t>
            </a:r>
            <a:r>
              <a:rPr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，所以</a:t>
            </a:r>
            <a:r>
              <a:rPr b="1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方差计算</a:t>
            </a:r>
            <a:r>
              <a:rPr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成为一个难点。进行方差优化的核心思想是：在每一层进行非线性变换之前改进嵌入函数的方差。当采样个     样本                                  ，</a:t>
            </a:r>
            <a:r>
              <a:rPr lang="zh-CN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此时传导公式的</a:t>
            </a:r>
            <a:r>
              <a:rPr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样本均值就可以得到一个方差，这个方差表示这一层的实际结果与理论值之间的偏差。</a:t>
            </a:r>
            <a:endParaRPr b="0">
              <a:solidFill>
                <a:srgbClr val="1A1A1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spcBef>
                <a:spcPts val="1200"/>
              </a:spcBef>
            </a:pPr>
            <a:endParaRPr lang="zh-CN" b="0">
              <a:solidFill>
                <a:srgbClr val="1A1A1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对象 -2147482466"/>
          <p:cNvGraphicFramePr>
            <a:graphicFrameLocks noChangeAspect="1"/>
          </p:cNvGraphicFramePr>
          <p:nvPr/>
        </p:nvGraphicFramePr>
        <p:xfrm>
          <a:off x="3818255" y="2563495"/>
          <a:ext cx="339090" cy="364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03200" imgH="228600" progId="Equation.KSEE3">
                  <p:embed/>
                </p:oleObj>
              </mc:Choice>
              <mc:Fallback>
                <p:oleObj name="" r:id="rId1" imgW="2032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18255" y="2563495"/>
                        <a:ext cx="339090" cy="3644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532"/>
          <p:cNvGraphicFramePr>
            <a:graphicFrameLocks noChangeAspect="1"/>
          </p:cNvGraphicFramePr>
          <p:nvPr/>
        </p:nvGraphicFramePr>
        <p:xfrm>
          <a:off x="4814570" y="2562860"/>
          <a:ext cx="217487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3" imgW="1587500" imgH="266700" progId="Equation.KSEE3">
                  <p:embed/>
                </p:oleObj>
              </mc:Choice>
              <mc:Fallback>
                <p:oleObj name="" r:id="rId3" imgW="1587500" imgH="266700" progId="Equation.KSEE3">
                  <p:embed/>
                  <p:pic>
                    <p:nvPicPr>
                      <p:cNvPr id="0" name="图片 3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4570" y="2562860"/>
                        <a:ext cx="2174875" cy="365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/>
              <a:t>研究原理</a:t>
            </a:r>
            <a:r>
              <a:rPr lang="en-US" altLang="zh-CN" dirty="0"/>
              <a:t>——</a:t>
            </a:r>
            <a:r>
              <a:rPr lang="zh-CN" altLang="en-US" dirty="0"/>
              <a:t>方差优化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091430" y="6092190"/>
            <a:ext cx="12979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7/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18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235" y="3237865"/>
            <a:ext cx="2743200" cy="2621280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: 圆角 2"/>
          <p:cNvSpPr/>
          <p:nvPr/>
        </p:nvSpPr>
        <p:spPr>
          <a:xfrm>
            <a:off x="2999740" y="4488815"/>
            <a:ext cx="2357120" cy="850900"/>
          </a:xfrm>
          <a:prstGeom prst="roundRect">
            <a:avLst>
              <a:gd name="adj" fmla="val 10182"/>
            </a:avLst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1091565" y="1530985"/>
            <a:ext cx="3175" cy="1917700"/>
          </a:xfrm>
          <a:prstGeom prst="straightConnector1">
            <a:avLst/>
          </a:prstGeom>
          <a:noFill/>
          <a:ln w="19050" cap="flat" cmpd="sng" algn="ctr">
            <a:solidFill>
              <a:schemeClr val="bg2">
                <a:lumMod val="25000"/>
              </a:schemeClr>
            </a:solidFill>
            <a:prstDash val="solid"/>
            <a:headEnd type="oval"/>
            <a:tailEnd type="oval"/>
          </a:ln>
          <a:effectLst/>
        </p:spPr>
      </p:cxnSp>
      <p:sp>
        <p:nvSpPr>
          <p:cNvPr id="17" name="文本框 16"/>
          <p:cNvSpPr txBox="1"/>
          <p:nvPr/>
        </p:nvSpPr>
        <p:spPr>
          <a:xfrm>
            <a:off x="2674529" y="33712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63077" y="1326334"/>
            <a:ext cx="10029825" cy="612140"/>
            <a:chOff x="1403753" y="1793906"/>
            <a:chExt cx="10029825" cy="612140"/>
          </a:xfrm>
        </p:grpSpPr>
        <p:sp>
          <p:nvSpPr>
            <p:cNvPr id="21" name="椭圆 20"/>
            <p:cNvSpPr/>
            <p:nvPr/>
          </p:nvSpPr>
          <p:spPr>
            <a:xfrm>
              <a:off x="1403753" y="1891503"/>
              <a:ext cx="428628" cy="428628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174AB"/>
              </a:solidFill>
              <a:prstDash val="solid"/>
            </a:ln>
            <a:effectLst/>
          </p:spPr>
          <p:txBody>
            <a:bodyPr lIns="108000"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950488" y="1804066"/>
              <a:ext cx="9483090" cy="601980"/>
            </a:xfrm>
            <a:prstGeom prst="rect">
              <a:avLst/>
            </a:prstGeom>
            <a:noFill/>
            <a:ln w="6350" cap="flat" cmpd="sng" algn="ctr">
              <a:solidFill>
                <a:srgbClr val="0174AB"/>
              </a:solidFill>
              <a:prstDash val="solid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TextBox 20"/>
            <p:cNvSpPr txBox="1"/>
            <p:nvPr/>
          </p:nvSpPr>
          <p:spPr>
            <a:xfrm>
              <a:off x="2085743" y="1793906"/>
              <a:ext cx="4875530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>
                <a:lnSpc>
                  <a:spcPct val="130000"/>
                </a:lnSpc>
                <a:defRPr/>
              </a:pPr>
              <a:r>
                <a:rPr lang="zh-CN" altLang="en-US" sz="2000" kern="0" dirty="0" smtClean="0">
                  <a:latin typeface="微软雅黑" panose="020B0503020204020204" charset="-122"/>
                  <a:ea typeface="微软雅黑" panose="020B0503020204020204" charset="-122"/>
                </a:rPr>
                <a:t>P概率测度下，v u联合分布，样本的方差：</a:t>
              </a:r>
              <a:endParaRPr lang="zh-CN" altLang="en-US" sz="2000" kern="0" dirty="0" smtClean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74178" y="2245333"/>
            <a:ext cx="9984104" cy="660400"/>
            <a:chOff x="1378002" y="1897643"/>
            <a:chExt cx="7589611" cy="935593"/>
          </a:xfrm>
        </p:grpSpPr>
        <p:sp>
          <p:nvSpPr>
            <p:cNvPr id="38" name="椭圆 37"/>
            <p:cNvSpPr/>
            <p:nvPr/>
          </p:nvSpPr>
          <p:spPr>
            <a:xfrm>
              <a:off x="1378002" y="1897643"/>
              <a:ext cx="330655" cy="692698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174AB"/>
              </a:solidFill>
              <a:prstDash val="solid"/>
            </a:ln>
            <a:effectLst/>
          </p:spPr>
          <p:txBody>
            <a:bodyPr lIns="108000"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kern="0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783476" y="1971411"/>
              <a:ext cx="7184137" cy="861825"/>
            </a:xfrm>
            <a:prstGeom prst="rect">
              <a:avLst/>
            </a:prstGeom>
            <a:noFill/>
            <a:ln w="6350" cap="flat" cmpd="sng" algn="ctr">
              <a:solidFill>
                <a:srgbClr val="0174AB"/>
              </a:solidFill>
              <a:prstDash val="solid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1" name="TextBox 20"/>
            <p:cNvSpPr txBox="1"/>
            <p:nvPr/>
          </p:nvSpPr>
          <p:spPr>
            <a:xfrm>
              <a:off x="1854917" y="2054381"/>
              <a:ext cx="2801152" cy="696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>
                <a:lnSpc>
                  <a:spcPct val="130000"/>
                </a:lnSpc>
                <a:defRPr/>
              </a:pPr>
              <a:r>
                <a:rPr lang="zh-CN" altLang="en-US" sz="2000" kern="0" dirty="0">
                  <a:latin typeface="微软雅黑" panose="020B0503020204020204" charset="-122"/>
                  <a:ea typeface="微软雅黑" panose="020B0503020204020204" charset="-122"/>
                </a:rPr>
                <a:t>                         最小方差公式：</a:t>
              </a:r>
              <a:endParaRPr lang="zh-CN" altLang="en-US" sz="2000" kern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69733" y="3183138"/>
            <a:ext cx="9988550" cy="687069"/>
            <a:chOff x="1407585" y="1935615"/>
            <a:chExt cx="9634409" cy="708917"/>
          </a:xfrm>
        </p:grpSpPr>
        <p:sp>
          <p:nvSpPr>
            <p:cNvPr id="43" name="椭圆 42"/>
            <p:cNvSpPr/>
            <p:nvPr/>
          </p:nvSpPr>
          <p:spPr>
            <a:xfrm>
              <a:off x="1407585" y="1935615"/>
              <a:ext cx="409753" cy="471083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174AB"/>
              </a:solidFill>
              <a:prstDash val="solid"/>
            </a:ln>
            <a:effectLst/>
          </p:spPr>
          <p:txBody>
            <a:bodyPr lIns="108000"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kern="0" dirty="0"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928198" y="2006375"/>
              <a:ext cx="9113796" cy="638157"/>
            </a:xfrm>
            <a:prstGeom prst="rect">
              <a:avLst/>
            </a:prstGeom>
            <a:noFill/>
            <a:ln w="6350" cap="flat" cmpd="sng" algn="ctr">
              <a:solidFill>
                <a:srgbClr val="0174AB"/>
              </a:solidFill>
              <a:prstDash val="solid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6" name="TextBox 20"/>
            <p:cNvSpPr txBox="1"/>
            <p:nvPr/>
          </p:nvSpPr>
          <p:spPr>
            <a:xfrm>
              <a:off x="2058658" y="2006376"/>
              <a:ext cx="3729429" cy="507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>
                <a:lnSpc>
                  <a:spcPct val="130000"/>
                </a:lnSpc>
                <a:defRPr/>
              </a:pPr>
              <a:r>
                <a:rPr lang="zh-CN" altLang="en-US" sz="2000" kern="0" dirty="0">
                  <a:latin typeface="微软雅黑" panose="020B0503020204020204" charset="-122"/>
                  <a:ea typeface="微软雅黑" panose="020B0503020204020204" charset="-122"/>
                </a:rPr>
                <a:t>当</a:t>
              </a:r>
              <a:r>
                <a:rPr lang="en-US" altLang="zh-CN" sz="2000" kern="0" dirty="0">
                  <a:latin typeface="微软雅黑" panose="020B0503020204020204" charset="-122"/>
                  <a:ea typeface="微软雅黑" panose="020B0503020204020204" charset="-122"/>
                </a:rPr>
                <a:t>Q</a:t>
              </a:r>
              <a:r>
                <a:rPr lang="zh-CN" altLang="en-US" sz="2000" kern="0" dirty="0">
                  <a:latin typeface="微软雅黑" panose="020B0503020204020204" charset="-122"/>
                  <a:ea typeface="微软雅黑" panose="020B0503020204020204" charset="-122"/>
                </a:rPr>
                <a:t>仅与</a:t>
              </a:r>
              <a:r>
                <a:rPr lang="en-US" altLang="zh-CN" sz="2000" kern="0" dirty="0">
                  <a:latin typeface="微软雅黑" panose="020B0503020204020204" charset="-122"/>
                  <a:ea typeface="微软雅黑" panose="020B0503020204020204" charset="-122"/>
                </a:rPr>
                <a:t>b(u)</a:t>
              </a:r>
              <a:r>
                <a:rPr lang="zh-CN" altLang="en-US" sz="2000" kern="0" dirty="0">
                  <a:latin typeface="微软雅黑" panose="020B0503020204020204" charset="-122"/>
                  <a:ea typeface="微软雅黑" panose="020B0503020204020204" charset="-122"/>
                </a:rPr>
                <a:t>相关时，最小方差：</a:t>
              </a:r>
              <a:endParaRPr lang="zh-CN" altLang="en-US" sz="2000" kern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aphicFrame>
        <p:nvGraphicFramePr>
          <p:cNvPr id="5" name="对象 -2147482608"/>
          <p:cNvGraphicFramePr>
            <a:graphicFrameLocks noChangeAspect="1"/>
          </p:cNvGraphicFramePr>
          <p:nvPr/>
        </p:nvGraphicFramePr>
        <p:xfrm>
          <a:off x="6492875" y="1336675"/>
          <a:ext cx="3683000" cy="601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2730500" imgH="393700" progId="Equation.KSEE3">
                  <p:embed/>
                </p:oleObj>
              </mc:Choice>
              <mc:Fallback>
                <p:oleObj name="" r:id="rId1" imgW="2730500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492875" y="1336675"/>
                        <a:ext cx="3683000" cy="6019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-2147482610"/>
          <p:cNvGraphicFramePr>
            <a:graphicFrameLocks noChangeAspect="1"/>
          </p:cNvGraphicFramePr>
          <p:nvPr/>
        </p:nvGraphicFramePr>
        <p:xfrm>
          <a:off x="5411470" y="3234690"/>
          <a:ext cx="400240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3" imgW="2679700" imgH="393700" progId="Equation.KSEE3">
                  <p:embed/>
                </p:oleObj>
              </mc:Choice>
              <mc:Fallback>
                <p:oleObj name="" r:id="rId3" imgW="2679700" imgH="393700" progId="Equation.KSEE3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1470" y="3234690"/>
                        <a:ext cx="4002405" cy="584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703570" y="2275840"/>
          <a:ext cx="3418840" cy="651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5" imgW="2349500" imgH="393700" progId="Equation.KSEE3">
                  <p:embed/>
                </p:oleObj>
              </mc:Choice>
              <mc:Fallback>
                <p:oleObj name="" r:id="rId5" imgW="2349500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03570" y="2275840"/>
                        <a:ext cx="3418840" cy="651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3170555" y="4520565"/>
          <a:ext cx="201612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7" imgW="1333500" imgH="520700" progId="Equation.KSEE3">
                  <p:embed/>
                </p:oleObj>
              </mc:Choice>
              <mc:Fallback>
                <p:oleObj name="" r:id="rId7" imgW="1333500" imgH="520700" progId="Equation.KSEE3">
                  <p:embed/>
                  <p:pic>
                    <p:nvPicPr>
                      <p:cNvPr id="0" name="图片 1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70555" y="4520565"/>
                        <a:ext cx="2016125" cy="78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左弧形箭头 21"/>
          <p:cNvSpPr/>
          <p:nvPr/>
        </p:nvSpPr>
        <p:spPr>
          <a:xfrm>
            <a:off x="2451735" y="3915410"/>
            <a:ext cx="527685" cy="100901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研究原理</a:t>
            </a:r>
            <a:r>
              <a:rPr lang="en-US" altLang="zh-CN" dirty="0"/>
              <a:t>——</a:t>
            </a:r>
            <a:r>
              <a:rPr lang="zh-CN" altLang="en-US" dirty="0"/>
              <a:t>方差优化</a:t>
            </a:r>
            <a:endParaRPr lang="zh-CN" altLang="en-US" dirty="0"/>
          </a:p>
        </p:txBody>
      </p:sp>
      <p:graphicFrame>
        <p:nvGraphicFramePr>
          <p:cNvPr id="2" name="对象 -2147482501"/>
          <p:cNvGraphicFramePr>
            <a:graphicFrameLocks noChangeAspect="1"/>
          </p:cNvGraphicFramePr>
          <p:nvPr/>
        </p:nvGraphicFramePr>
        <p:xfrm>
          <a:off x="1409700" y="2289175"/>
          <a:ext cx="197231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9" imgW="1562100" imgH="508000" progId="Equation.KSEE3">
                  <p:embed/>
                </p:oleObj>
              </mc:Choice>
              <mc:Fallback>
                <p:oleObj name="" r:id="rId9" imgW="1562100" imgH="508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09700" y="2289175"/>
                        <a:ext cx="1972310" cy="641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091430" y="6092190"/>
            <a:ext cx="12979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8/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18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2"/>
          <p:cNvSpPr/>
          <p:nvPr/>
        </p:nvSpPr>
        <p:spPr>
          <a:xfrm>
            <a:off x="3398520" y="4305300"/>
            <a:ext cx="6656705" cy="1258570"/>
          </a:xfrm>
          <a:prstGeom prst="roundRect">
            <a:avLst>
              <a:gd name="adj" fmla="val 10182"/>
            </a:avLst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90" name="矩形: 圆角 2"/>
          <p:cNvSpPr/>
          <p:nvPr/>
        </p:nvSpPr>
        <p:spPr>
          <a:xfrm>
            <a:off x="4803140" y="2210435"/>
            <a:ext cx="3846830" cy="914400"/>
          </a:xfrm>
          <a:prstGeom prst="roundRect">
            <a:avLst>
              <a:gd name="adj" fmla="val 10182"/>
            </a:avLst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43965" y="1477645"/>
            <a:ext cx="92170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000" b="0" kern="0" dirty="0" smtClean="0">
                <a:latin typeface="微软雅黑" panose="020B0503020204020204" charset="-122"/>
                <a:ea typeface="微软雅黑" panose="020B0503020204020204" charset="-122"/>
              </a:rPr>
              <a:t>在实际应用中，对于卷积神经网络结构定义图中所有顶点的概率质量函数       ：</a:t>
            </a:r>
            <a:endParaRPr lang="zh-CN" altLang="en-US" sz="2000" kern="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对象 -2147482482"/>
          <p:cNvGraphicFramePr>
            <a:graphicFrameLocks noChangeAspect="1"/>
          </p:cNvGraphicFramePr>
          <p:nvPr/>
        </p:nvGraphicFramePr>
        <p:xfrm>
          <a:off x="9493250" y="1532890"/>
          <a:ext cx="406400" cy="287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304800" imgH="215900" progId="Equation.KSEE3">
                  <p:embed/>
                </p:oleObj>
              </mc:Choice>
              <mc:Fallback>
                <p:oleObj name="" r:id="rId1" imgW="304800" imgH="215900" progId="Equation.KSEE3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493250" y="1532890"/>
                        <a:ext cx="406400" cy="2876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481"/>
          <p:cNvGraphicFramePr>
            <a:graphicFrameLocks noChangeAspect="1"/>
          </p:cNvGraphicFramePr>
          <p:nvPr/>
        </p:nvGraphicFramePr>
        <p:xfrm>
          <a:off x="5098415" y="2345055"/>
          <a:ext cx="347599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2260600" imgH="419100" progId="Equation.KSEE3">
                  <p:embed/>
                </p:oleObj>
              </mc:Choice>
              <mc:Fallback>
                <p:oleObj name="" r:id="rId3" imgW="2260600" imgH="419100" progId="Equation.KSEE3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98415" y="2345055"/>
                        <a:ext cx="3475990" cy="644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243965" y="3668395"/>
            <a:ext cx="98780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000" b="0" kern="0" dirty="0" smtClean="0">
                <a:latin typeface="微软雅黑" panose="020B0503020204020204" charset="-122"/>
                <a:ea typeface="微软雅黑" panose="020B0503020204020204" charset="-122"/>
              </a:rPr>
              <a:t>采用上述定义的采样分布     与顶点的概率质量函数，传导公式可以递归表示为：</a:t>
            </a:r>
            <a:endParaRPr lang="zh-CN" altLang="en-US" sz="2000" kern="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9" name="对象 -2147482464"/>
          <p:cNvGraphicFramePr>
            <a:graphicFrameLocks noChangeAspect="1"/>
          </p:cNvGraphicFramePr>
          <p:nvPr/>
        </p:nvGraphicFramePr>
        <p:xfrm>
          <a:off x="3686175" y="4535170"/>
          <a:ext cx="6080125" cy="798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5" imgW="4063365" imgH="533400" progId="Equation.KSEE3">
                  <p:embed/>
                </p:oleObj>
              </mc:Choice>
              <mc:Fallback>
                <p:oleObj name="" r:id="rId5" imgW="4063365" imgH="533400" progId="Equation.KSEE3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86175" y="4535170"/>
                        <a:ext cx="6080125" cy="7981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研究原理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091430" y="6092190"/>
            <a:ext cx="12979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9/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18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0" name="对象 -2147482482"/>
          <p:cNvGraphicFramePr>
            <a:graphicFrameLocks noChangeAspect="1"/>
          </p:cNvGraphicFramePr>
          <p:nvPr/>
        </p:nvGraphicFramePr>
        <p:xfrm>
          <a:off x="4123055" y="3724275"/>
          <a:ext cx="406400" cy="287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7" imgW="304800" imgH="215900" progId="Equation.KSEE3">
                  <p:embed/>
                </p:oleObj>
              </mc:Choice>
              <mc:Fallback>
                <p:oleObj name="" r:id="rId7" imgW="304800" imgH="215900" progId="Equation.KSEE3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23055" y="3724275"/>
                        <a:ext cx="406400" cy="2876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  <a:r>
              <a:rPr lang="zh-CN" altLang="en-US" dirty="0"/>
              <a:t>过程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27381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040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6934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6487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7828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275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2"/>
          <p:cNvSpPr>
            <a:spLocks noGrp="1"/>
          </p:cNvSpPr>
          <p:nvPr/>
        </p:nvSpPr>
        <p:spPr>
          <a:xfrm>
            <a:off x="7685406" y="1069770"/>
            <a:ext cx="4188460" cy="287835"/>
          </a:xfrm>
          <a:prstGeom prst="rect">
            <a:avLst/>
          </a:prstGeom>
        </p:spPr>
        <p:txBody>
          <a:bodyPr vert="horz" lIns="91440" tIns="45720" rIns="0" bIns="0" rtlCol="0" anchor="b" anchorCtr="0">
            <a:normAutofit fontScale="9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ym typeface="+mn-ea"/>
              </a:rPr>
              <a:t>Fast图卷积神经网络中局部结构保持方法研究</a:t>
            </a:r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实现过程</a:t>
            </a:r>
            <a:r>
              <a:rPr lang="en-US" altLang="zh-CN" dirty="0"/>
              <a:t>——</a:t>
            </a:r>
            <a:r>
              <a:rPr lang="zh-CN" altLang="en-US" dirty="0"/>
              <a:t>系统流程图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3901984" y="57709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491423" y="1492116"/>
            <a:ext cx="1282847" cy="5288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给定图节点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下箭头 11"/>
          <p:cNvSpPr/>
          <p:nvPr/>
        </p:nvSpPr>
        <p:spPr>
          <a:xfrm>
            <a:off x="3048000" y="2083435"/>
            <a:ext cx="170180" cy="7905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2634615" y="2907665"/>
            <a:ext cx="996950" cy="4889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获得样本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149725" y="2894330"/>
            <a:ext cx="1082675" cy="488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样本信息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641975" y="2894330"/>
            <a:ext cx="1263015" cy="4819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第一层卷积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6770370" y="5329555"/>
            <a:ext cx="607060" cy="1879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en-US" altLang="zh-CN" sz="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9192895" y="3779520"/>
            <a:ext cx="398145" cy="9804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kumimoji="1"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重要性采样</a:t>
            </a:r>
            <a:endParaRPr kumimoji="1" lang="zh-CN" altLang="en-US" sz="14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49490" y="2874010"/>
            <a:ext cx="1244600" cy="5289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第一层积分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表示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右弧形箭头 18"/>
          <p:cNvSpPr/>
          <p:nvPr/>
        </p:nvSpPr>
        <p:spPr>
          <a:xfrm>
            <a:off x="8654415" y="2982595"/>
            <a:ext cx="1291590" cy="2950845"/>
          </a:xfrm>
          <a:prstGeom prst="curvedLeftArrow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039350" y="3840480"/>
            <a:ext cx="613410" cy="8477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kumimoji="1"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蒙特卡洛近似积分</a:t>
            </a:r>
            <a:endParaRPr kumimoji="1" lang="zh-CN" altLang="en-US" sz="14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73010" y="5404485"/>
            <a:ext cx="1081405" cy="5289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第一层近似表示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右箭头 15"/>
          <p:cNvSpPr/>
          <p:nvPr/>
        </p:nvSpPr>
        <p:spPr>
          <a:xfrm rot="10800000">
            <a:off x="6698615" y="5590540"/>
            <a:ext cx="874395" cy="762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669915" y="5404485"/>
            <a:ext cx="1028700" cy="5289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第二层近似表示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086860" y="5404485"/>
            <a:ext cx="1264920" cy="5289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提取的样本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519532" y="5404368"/>
            <a:ext cx="1282847" cy="5288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Softmax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分类器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7" name="右箭头 26"/>
          <p:cNvSpPr/>
          <p:nvPr/>
        </p:nvSpPr>
        <p:spPr>
          <a:xfrm rot="10800000">
            <a:off x="5351780" y="5590540"/>
            <a:ext cx="290195" cy="1168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 rot="10800000">
            <a:off x="3802380" y="5610860"/>
            <a:ext cx="265430" cy="9652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 rot="10800000">
            <a:off x="3139440" y="4688205"/>
            <a:ext cx="88265" cy="71628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2556581" y="4159687"/>
            <a:ext cx="1282847" cy="5288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分类结果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3653790" y="3091180"/>
            <a:ext cx="476250" cy="13017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右箭头 41"/>
          <p:cNvSpPr/>
          <p:nvPr/>
        </p:nvSpPr>
        <p:spPr>
          <a:xfrm>
            <a:off x="5268595" y="3082290"/>
            <a:ext cx="363855" cy="1397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右箭头 43"/>
          <p:cNvSpPr/>
          <p:nvPr/>
        </p:nvSpPr>
        <p:spPr>
          <a:xfrm>
            <a:off x="6943090" y="3065780"/>
            <a:ext cx="374650" cy="15621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左箭头 44"/>
          <p:cNvSpPr/>
          <p:nvPr/>
        </p:nvSpPr>
        <p:spPr>
          <a:xfrm rot="10800000">
            <a:off x="3902075" y="4381500"/>
            <a:ext cx="2504440" cy="86360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6406515" y="4159885"/>
            <a:ext cx="1576705" cy="5289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计算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loss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8" name="下箭头 47"/>
          <p:cNvSpPr/>
          <p:nvPr/>
        </p:nvSpPr>
        <p:spPr>
          <a:xfrm rot="10800000">
            <a:off x="7693660" y="4683760"/>
            <a:ext cx="76200" cy="720725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下箭头 50"/>
          <p:cNvSpPr/>
          <p:nvPr/>
        </p:nvSpPr>
        <p:spPr>
          <a:xfrm rot="10800000">
            <a:off x="6502400" y="4683760"/>
            <a:ext cx="76200" cy="720725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52" name="对象 -2147482615"/>
          <p:cNvGraphicFramePr>
            <a:graphicFrameLocks noChangeAspect="1"/>
          </p:cNvGraphicFramePr>
          <p:nvPr/>
        </p:nvGraphicFramePr>
        <p:xfrm>
          <a:off x="6049645" y="3717925"/>
          <a:ext cx="2289810" cy="441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" name="" r:id="rId1" imgW="2359660" imgH="533400" progId="Equation.KSEE3">
                  <p:embed/>
                </p:oleObj>
              </mc:Choice>
              <mc:Fallback>
                <p:oleObj name="" r:id="rId1" imgW="2359660" imgH="5334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49645" y="3717925"/>
                        <a:ext cx="2289810" cy="4419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文本框 6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693660" y="4775200"/>
            <a:ext cx="349250" cy="755015"/>
          </a:xfrm>
          <a:prstGeom prst="rect">
            <a:avLst/>
          </a:prstGeom>
          <a:blipFill rotWithShape="0">
            <a:blip r:embed="rId3"/>
            <a:stretch>
              <a:fillRect t="-4839"/>
            </a:stretch>
          </a:blipFill>
        </p:spPr>
        <p:txBody>
          <a:bodyPr/>
          <a:p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sp>
        <p:nvSpPr>
          <p:cNvPr id="66" name="文本框 6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53057" y="4760194"/>
            <a:ext cx="348942" cy="785568"/>
          </a:xfrm>
          <a:prstGeom prst="rect">
            <a:avLst/>
          </a:prstGeom>
          <a:blipFill rotWithShape="0">
            <a:blip r:embed="rId4"/>
            <a:stretch>
              <a:fillRect t="-3876"/>
            </a:stretch>
          </a:blipFill>
        </p:spPr>
        <p:txBody>
          <a:bodyPr/>
          <a:p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91430" y="6092190"/>
            <a:ext cx="12979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10/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18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78600" y="5610860"/>
            <a:ext cx="111506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kumimoji="1" lang="zh-CN" altLang="en-US" sz="1400" dirty="0" smtClean="0">
                <a:latin typeface="微软雅黑" panose="020B0503020204020204" charset="-122"/>
                <a:ea typeface="微软雅黑" panose="020B0503020204020204" charset="-122"/>
              </a:rPr>
              <a:t>重要性抽样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433830" y="1301750"/>
            <a:ext cx="9324340" cy="348361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>
            <a:glow rad="254000">
              <a:schemeClr val="tx1">
                <a:lumMod val="95000"/>
                <a:lumOff val="5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810385" y="5014595"/>
            <a:ext cx="7870190" cy="117030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实验共使用了YaleB、Cora、Pubemd、Reddit四个大小不同数据集，同时应用Fast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GCN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GCN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GraphSAGE算法进行学习，并对结果进行对比分析。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实验中的算法均包含两层网络、有监督训练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815080" y="1381434"/>
            <a:ext cx="4561840" cy="4603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实验所用</a:t>
            </a:r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数据集信息</a:t>
            </a: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1946275"/>
            <a:ext cx="9323705" cy="2839085"/>
          </a:xfrm>
          <a:prstGeom prst="rect">
            <a:avLst/>
          </a:prstGeom>
        </p:spPr>
      </p:pic>
      <p:grpSp>
        <p:nvGrpSpPr>
          <p:cNvPr id="53" name="组合 52"/>
          <p:cNvGrpSpPr/>
          <p:nvPr/>
        </p:nvGrpSpPr>
        <p:grpSpPr>
          <a:xfrm>
            <a:off x="1425575" y="5109845"/>
            <a:ext cx="384810" cy="318770"/>
            <a:chOff x="10179060" y="2228852"/>
            <a:chExt cx="481013" cy="481013"/>
          </a:xfrm>
        </p:grpSpPr>
        <p:sp>
          <p:nvSpPr>
            <p:cNvPr id="180" name="Freeform 94"/>
            <p:cNvSpPr/>
            <p:nvPr/>
          </p:nvSpPr>
          <p:spPr bwMode="auto">
            <a:xfrm>
              <a:off x="10344160" y="2228852"/>
              <a:ext cx="315913" cy="481013"/>
            </a:xfrm>
            <a:custGeom>
              <a:avLst/>
              <a:gdLst>
                <a:gd name="T0" fmla="*/ 199 w 199"/>
                <a:gd name="T1" fmla="*/ 151 h 303"/>
                <a:gd name="T2" fmla="*/ 47 w 199"/>
                <a:gd name="T3" fmla="*/ 0 h 303"/>
                <a:gd name="T4" fmla="*/ 47 w 199"/>
                <a:gd name="T5" fmla="*/ 80 h 303"/>
                <a:gd name="T6" fmla="*/ 0 w 199"/>
                <a:gd name="T7" fmla="*/ 80 h 303"/>
                <a:gd name="T8" fmla="*/ 0 w 199"/>
                <a:gd name="T9" fmla="*/ 222 h 303"/>
                <a:gd name="T10" fmla="*/ 47 w 199"/>
                <a:gd name="T11" fmla="*/ 222 h 303"/>
                <a:gd name="T12" fmla="*/ 47 w 199"/>
                <a:gd name="T13" fmla="*/ 303 h 303"/>
                <a:gd name="T14" fmla="*/ 199 w 199"/>
                <a:gd name="T15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303">
                  <a:moveTo>
                    <a:pt x="199" y="151"/>
                  </a:moveTo>
                  <a:lnTo>
                    <a:pt x="47" y="0"/>
                  </a:lnTo>
                  <a:lnTo>
                    <a:pt x="47" y="80"/>
                  </a:lnTo>
                  <a:lnTo>
                    <a:pt x="0" y="80"/>
                  </a:lnTo>
                  <a:lnTo>
                    <a:pt x="0" y="222"/>
                  </a:lnTo>
                  <a:lnTo>
                    <a:pt x="47" y="222"/>
                  </a:lnTo>
                  <a:lnTo>
                    <a:pt x="47" y="303"/>
                  </a:lnTo>
                  <a:lnTo>
                    <a:pt x="199" y="15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1" name="Rectangle 95"/>
            <p:cNvSpPr>
              <a:spLocks noChangeArrowheads="1"/>
            </p:cNvSpPr>
            <p:nvPr/>
          </p:nvSpPr>
          <p:spPr bwMode="auto">
            <a:xfrm>
              <a:off x="10253673" y="2355852"/>
              <a:ext cx="52388" cy="2254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" name="Rectangle 96"/>
            <p:cNvSpPr>
              <a:spLocks noChangeArrowheads="1"/>
            </p:cNvSpPr>
            <p:nvPr/>
          </p:nvSpPr>
          <p:spPr bwMode="auto">
            <a:xfrm>
              <a:off x="10179060" y="2355852"/>
              <a:ext cx="38100" cy="2254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425575" y="5807710"/>
            <a:ext cx="384810" cy="318770"/>
            <a:chOff x="10179060" y="2228852"/>
            <a:chExt cx="481013" cy="481013"/>
          </a:xfrm>
        </p:grpSpPr>
        <p:sp>
          <p:nvSpPr>
            <p:cNvPr id="15" name="Freeform 94"/>
            <p:cNvSpPr/>
            <p:nvPr/>
          </p:nvSpPr>
          <p:spPr bwMode="auto">
            <a:xfrm>
              <a:off x="10344160" y="2228852"/>
              <a:ext cx="315913" cy="481013"/>
            </a:xfrm>
            <a:custGeom>
              <a:avLst/>
              <a:gdLst>
                <a:gd name="T0" fmla="*/ 199 w 199"/>
                <a:gd name="T1" fmla="*/ 151 h 303"/>
                <a:gd name="T2" fmla="*/ 47 w 199"/>
                <a:gd name="T3" fmla="*/ 0 h 303"/>
                <a:gd name="T4" fmla="*/ 47 w 199"/>
                <a:gd name="T5" fmla="*/ 80 h 303"/>
                <a:gd name="T6" fmla="*/ 0 w 199"/>
                <a:gd name="T7" fmla="*/ 80 h 303"/>
                <a:gd name="T8" fmla="*/ 0 w 199"/>
                <a:gd name="T9" fmla="*/ 222 h 303"/>
                <a:gd name="T10" fmla="*/ 47 w 199"/>
                <a:gd name="T11" fmla="*/ 222 h 303"/>
                <a:gd name="T12" fmla="*/ 47 w 199"/>
                <a:gd name="T13" fmla="*/ 303 h 303"/>
                <a:gd name="T14" fmla="*/ 199 w 199"/>
                <a:gd name="T15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303">
                  <a:moveTo>
                    <a:pt x="199" y="151"/>
                  </a:moveTo>
                  <a:lnTo>
                    <a:pt x="47" y="0"/>
                  </a:lnTo>
                  <a:lnTo>
                    <a:pt x="47" y="80"/>
                  </a:lnTo>
                  <a:lnTo>
                    <a:pt x="0" y="80"/>
                  </a:lnTo>
                  <a:lnTo>
                    <a:pt x="0" y="222"/>
                  </a:lnTo>
                  <a:lnTo>
                    <a:pt x="47" y="222"/>
                  </a:lnTo>
                  <a:lnTo>
                    <a:pt x="47" y="303"/>
                  </a:lnTo>
                  <a:lnTo>
                    <a:pt x="199" y="15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Rectangle 95"/>
            <p:cNvSpPr>
              <a:spLocks noChangeArrowheads="1"/>
            </p:cNvSpPr>
            <p:nvPr/>
          </p:nvSpPr>
          <p:spPr bwMode="auto">
            <a:xfrm>
              <a:off x="10253673" y="2355852"/>
              <a:ext cx="52388" cy="2254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" name="Rectangle 96"/>
            <p:cNvSpPr>
              <a:spLocks noChangeArrowheads="1"/>
            </p:cNvSpPr>
            <p:nvPr/>
          </p:nvSpPr>
          <p:spPr bwMode="auto">
            <a:xfrm>
              <a:off x="10179060" y="2355852"/>
              <a:ext cx="38100" cy="2254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/>
              <a:t>实现过程</a:t>
            </a:r>
            <a:r>
              <a:rPr lang="en-US" altLang="zh-CN" dirty="0"/>
              <a:t>——</a:t>
            </a:r>
            <a:r>
              <a:rPr lang="zh-CN" altLang="en-US" dirty="0"/>
              <a:t>数据集信息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091430" y="6092190"/>
            <a:ext cx="12979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11/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18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64210" y="1058545"/>
            <a:ext cx="11339195" cy="2294255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noFill/>
          </a:ln>
          <a:effectLst>
            <a:glow rad="254000">
              <a:schemeClr val="tx1">
                <a:lumMod val="95000"/>
                <a:lumOff val="5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21"/>
          <p:cNvSpPr>
            <a:spLocks noChangeArrowheads="1"/>
          </p:cNvSpPr>
          <p:nvPr/>
        </p:nvSpPr>
        <p:spPr bwMode="auto">
          <a:xfrm flipV="1">
            <a:off x="8958580" y="1196340"/>
            <a:ext cx="1158875" cy="160020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 flipV="1">
            <a:off x="1063308" y="1196340"/>
            <a:ext cx="7895060" cy="144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椭圆 10"/>
          <p:cNvSpPr>
            <a:spLocks noChangeArrowheads="1"/>
          </p:cNvSpPr>
          <p:nvPr/>
        </p:nvSpPr>
        <p:spPr bwMode="auto">
          <a:xfrm>
            <a:off x="880535" y="1088766"/>
            <a:ext cx="360051" cy="359987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椭圆 11"/>
          <p:cNvSpPr>
            <a:spLocks noChangeArrowheads="1"/>
          </p:cNvSpPr>
          <p:nvPr/>
        </p:nvSpPr>
        <p:spPr bwMode="auto">
          <a:xfrm>
            <a:off x="3294695" y="1088766"/>
            <a:ext cx="360051" cy="359987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" name="椭圆 13"/>
          <p:cNvSpPr>
            <a:spLocks noChangeArrowheads="1"/>
          </p:cNvSpPr>
          <p:nvPr/>
        </p:nvSpPr>
        <p:spPr bwMode="auto">
          <a:xfrm>
            <a:off x="5707695" y="1088766"/>
            <a:ext cx="360051" cy="359987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" name="椭圆 12"/>
          <p:cNvSpPr>
            <a:spLocks noChangeArrowheads="1"/>
          </p:cNvSpPr>
          <p:nvPr/>
        </p:nvSpPr>
        <p:spPr bwMode="auto">
          <a:xfrm>
            <a:off x="8121855" y="1088766"/>
            <a:ext cx="360051" cy="359987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5" name="圆角矩形 38"/>
          <p:cNvSpPr>
            <a:spLocks noChangeArrowheads="1"/>
          </p:cNvSpPr>
          <p:nvPr/>
        </p:nvSpPr>
        <p:spPr bwMode="auto">
          <a:xfrm>
            <a:off x="8611920" y="1645761"/>
            <a:ext cx="1594328" cy="40814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mpd="sng">
            <a:solidFill>
              <a:srgbClr val="BFBFBF"/>
            </a:solidFill>
            <a:beve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不同算法对比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6" name="直接连接符 42"/>
          <p:cNvSpPr>
            <a:spLocks noChangeShapeType="1"/>
          </p:cNvSpPr>
          <p:nvPr/>
        </p:nvSpPr>
        <p:spPr bwMode="auto">
          <a:xfrm>
            <a:off x="1058545" y="1569085"/>
            <a:ext cx="635" cy="1736090"/>
          </a:xfrm>
          <a:prstGeom prst="line">
            <a:avLst/>
          </a:prstGeom>
          <a:noFill/>
          <a:ln w="25400" cap="flat" cmpd="sng">
            <a:solidFill>
              <a:schemeClr val="accent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椭圆 26"/>
          <p:cNvSpPr>
            <a:spLocks noChangeArrowheads="1"/>
          </p:cNvSpPr>
          <p:nvPr/>
        </p:nvSpPr>
        <p:spPr bwMode="auto">
          <a:xfrm>
            <a:off x="972820" y="1177290"/>
            <a:ext cx="179388" cy="179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" name="椭圆 27"/>
          <p:cNvSpPr>
            <a:spLocks noChangeArrowheads="1"/>
          </p:cNvSpPr>
          <p:nvPr/>
        </p:nvSpPr>
        <p:spPr bwMode="auto">
          <a:xfrm>
            <a:off x="3385026" y="1177290"/>
            <a:ext cx="179388" cy="179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椭圆 28"/>
          <p:cNvSpPr>
            <a:spLocks noChangeArrowheads="1"/>
          </p:cNvSpPr>
          <p:nvPr/>
        </p:nvSpPr>
        <p:spPr bwMode="auto">
          <a:xfrm>
            <a:off x="8211393" y="1177290"/>
            <a:ext cx="180975" cy="179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" name="椭圆 29"/>
          <p:cNvSpPr>
            <a:spLocks noChangeArrowheads="1"/>
          </p:cNvSpPr>
          <p:nvPr/>
        </p:nvSpPr>
        <p:spPr bwMode="auto">
          <a:xfrm>
            <a:off x="5797233" y="1177290"/>
            <a:ext cx="180975" cy="179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77925" y="1558925"/>
            <a:ext cx="2386330" cy="101028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数据分析及预处理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标签的独热编码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邻接矩阵的构建与标准化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2" name="直接连接符 42"/>
          <p:cNvSpPr>
            <a:spLocks noChangeShapeType="1"/>
          </p:cNvSpPr>
          <p:nvPr/>
        </p:nvSpPr>
        <p:spPr bwMode="auto">
          <a:xfrm>
            <a:off x="3474720" y="1569085"/>
            <a:ext cx="635" cy="1736090"/>
          </a:xfrm>
          <a:prstGeom prst="line">
            <a:avLst/>
          </a:prstGeom>
          <a:noFill/>
          <a:ln w="25400" cap="flat" cmpd="sng">
            <a:solidFill>
              <a:schemeClr val="accent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直接连接符 42"/>
          <p:cNvSpPr>
            <a:spLocks noChangeShapeType="1"/>
          </p:cNvSpPr>
          <p:nvPr/>
        </p:nvSpPr>
        <p:spPr bwMode="auto">
          <a:xfrm>
            <a:off x="5887720" y="1558925"/>
            <a:ext cx="635" cy="1737360"/>
          </a:xfrm>
          <a:prstGeom prst="line">
            <a:avLst/>
          </a:prstGeom>
          <a:noFill/>
          <a:ln w="25400" cap="flat" cmpd="sng">
            <a:solidFill>
              <a:schemeClr val="accent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直接连接符 43"/>
          <p:cNvSpPr>
            <a:spLocks noChangeShapeType="1"/>
          </p:cNvSpPr>
          <p:nvPr/>
        </p:nvSpPr>
        <p:spPr bwMode="auto">
          <a:xfrm>
            <a:off x="8301990" y="1569085"/>
            <a:ext cx="635" cy="1715770"/>
          </a:xfrm>
          <a:prstGeom prst="line">
            <a:avLst/>
          </a:prstGeom>
          <a:noFill/>
          <a:ln w="25400" cap="flat" cmpd="sng">
            <a:solidFill>
              <a:schemeClr val="accent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3562350" y="1504950"/>
            <a:ext cx="2145030" cy="184848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构建网络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两层卷积神经网络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输入：特征矩阵与标准化后的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邻接矩阵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输出为softmax的分类变换结果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67636" y="1505169"/>
            <a:ext cx="2054095" cy="7302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超参数调节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按照控制变量的方法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实现过程—</a:t>
            </a:r>
            <a:r>
              <a:rPr lang="en-US" altLang="zh-CN" dirty="0"/>
              <a:t>—</a:t>
            </a:r>
            <a:r>
              <a:rPr lang="zh-CN" altLang="en-US" dirty="0"/>
              <a:t>步骤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091430" y="6092190"/>
            <a:ext cx="12979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12/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18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椭圆 12"/>
          <p:cNvSpPr>
            <a:spLocks noChangeArrowheads="1"/>
          </p:cNvSpPr>
          <p:nvPr/>
        </p:nvSpPr>
        <p:spPr bwMode="auto">
          <a:xfrm>
            <a:off x="9846515" y="1088766"/>
            <a:ext cx="360051" cy="359987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椭圆 28"/>
          <p:cNvSpPr>
            <a:spLocks noChangeArrowheads="1"/>
          </p:cNvSpPr>
          <p:nvPr/>
        </p:nvSpPr>
        <p:spPr bwMode="auto">
          <a:xfrm>
            <a:off x="9936053" y="1177290"/>
            <a:ext cx="180975" cy="179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070" y="3438525"/>
            <a:ext cx="4729480" cy="26536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370" y="3436620"/>
            <a:ext cx="4448810" cy="2656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903704" y="2949650"/>
            <a:ext cx="1928396" cy="583565"/>
            <a:chOff x="713204" y="4754021"/>
            <a:chExt cx="1928396" cy="583565"/>
          </a:xfrm>
        </p:grpSpPr>
        <p:cxnSp>
          <p:nvCxnSpPr>
            <p:cNvPr id="64" name="直接连接符 63"/>
            <p:cNvCxnSpPr/>
            <p:nvPr/>
          </p:nvCxnSpPr>
          <p:spPr>
            <a:xfrm>
              <a:off x="2430145" y="4938687"/>
              <a:ext cx="211455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/>
            <p:cNvSpPr txBox="1"/>
            <p:nvPr/>
          </p:nvSpPr>
          <p:spPr>
            <a:xfrm>
              <a:off x="896638" y="4754021"/>
              <a:ext cx="156152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Early_stopping</a:t>
              </a: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的设置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71" name="直接连接符 70"/>
            <p:cNvCxnSpPr/>
            <p:nvPr/>
          </p:nvCxnSpPr>
          <p:spPr>
            <a:xfrm flipH="1">
              <a:off x="713204" y="4938687"/>
              <a:ext cx="211455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/>
        </p:nvGrpSpPr>
        <p:grpSpPr>
          <a:xfrm>
            <a:off x="3908956" y="2949650"/>
            <a:ext cx="1790171" cy="583565"/>
            <a:chOff x="713204" y="4754021"/>
            <a:chExt cx="1844638" cy="583565"/>
          </a:xfrm>
        </p:grpSpPr>
        <p:cxnSp>
          <p:nvCxnSpPr>
            <p:cNvPr id="79" name="直接连接符 78"/>
            <p:cNvCxnSpPr/>
            <p:nvPr/>
          </p:nvCxnSpPr>
          <p:spPr>
            <a:xfrm>
              <a:off x="2409461" y="4938687"/>
              <a:ext cx="148381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/>
            <p:cNvSpPr txBox="1"/>
            <p:nvPr/>
          </p:nvSpPr>
          <p:spPr>
            <a:xfrm>
              <a:off x="831488" y="4754021"/>
              <a:ext cx="1625087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Dropout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的设置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713204" y="4938687"/>
              <a:ext cx="148381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实现过程</a:t>
            </a:r>
            <a:r>
              <a:rPr lang="en-US" altLang="zh-CN" dirty="0"/>
              <a:t>——</a:t>
            </a:r>
            <a:r>
              <a:rPr lang="zh-CN" altLang="en-US" dirty="0"/>
              <a:t>超参数设置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805" y="1171575"/>
            <a:ext cx="2792730" cy="16116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730" y="1171575"/>
            <a:ext cx="2693189" cy="1612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910" y="1171575"/>
            <a:ext cx="2715220" cy="16128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846034" y="2949650"/>
            <a:ext cx="1928396" cy="521970"/>
            <a:chOff x="713204" y="4754021"/>
            <a:chExt cx="1928396" cy="521970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2430145" y="4938687"/>
              <a:ext cx="211455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896638" y="4754021"/>
              <a:ext cx="156152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+mn-ea"/>
                </a:rPr>
                <a:t>Learning_rate</a:t>
              </a:r>
              <a:r>
                <a:rPr lang="zh-CN" altLang="en-US" sz="1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  <a:sym typeface="+mn-ea"/>
                </a:rPr>
                <a:t>的设置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>
              <a:off x="713204" y="4938687"/>
              <a:ext cx="211455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9744809" y="3134316"/>
            <a:ext cx="1928396" cy="0"/>
            <a:chOff x="713204" y="4938687"/>
            <a:chExt cx="1928396" cy="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2430145" y="4938687"/>
              <a:ext cx="211455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713204" y="4938687"/>
              <a:ext cx="211455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9920459" y="2919805"/>
            <a:ext cx="157710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Weight_decay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的设置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415" y="1170305"/>
            <a:ext cx="2510658" cy="16128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091430" y="6092190"/>
            <a:ext cx="12979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14/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18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33830" y="3995420"/>
            <a:ext cx="9324340" cy="19653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>
            <a:glow rad="254000">
              <a:schemeClr val="tx1">
                <a:lumMod val="95000"/>
                <a:lumOff val="5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3815080" y="4137334"/>
            <a:ext cx="4561840" cy="4603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超参数最优组合</a:t>
            </a: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735" y="4763770"/>
            <a:ext cx="9322435" cy="1196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3" grpId="1" animBg="1"/>
      <p:bldP spid="3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687695" y="2922905"/>
            <a:ext cx="6362065" cy="2428875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noFill/>
          </a:ln>
          <a:effectLst>
            <a:outerShdw blurRad="190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457200" y="1210310"/>
            <a:ext cx="4824730" cy="414147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noFill/>
          </a:ln>
          <a:effectLst>
            <a:outerShdw blurRad="190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FastGCN与GCN、GraphSAGE的训练准确度对比</a:t>
            </a:r>
            <a:endParaRPr lang="zh-CN" altLang="en-US"/>
          </a:p>
        </p:txBody>
      </p:sp>
      <p:sp>
        <p:nvSpPr>
          <p:cNvPr id="46" name="í$lîḍe"/>
          <p:cNvSpPr txBox="1"/>
          <p:nvPr/>
        </p:nvSpPr>
        <p:spPr>
          <a:xfrm>
            <a:off x="689015" y="3092450"/>
            <a:ext cx="2896011" cy="461665"/>
          </a:xfrm>
          <a:prstGeom prst="rect">
            <a:avLst/>
          </a:prstGeom>
          <a:noFill/>
        </p:spPr>
        <p:txBody>
          <a:bodyPr wrap="none" lIns="0" rIns="0">
            <a:norm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</a:rPr>
              <a:t>输入你的小标题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</a:endParaRPr>
          </a:p>
        </p:txBody>
      </p:sp>
      <p:graphicFrame>
        <p:nvGraphicFramePr>
          <p:cNvPr id="4" name="图片占位符 3"/>
          <p:cNvGraphicFramePr/>
          <p:nvPr>
            <p:ph type="pic" sz="quarter" idx="10"/>
          </p:nvPr>
        </p:nvGraphicFramePr>
        <p:xfrm>
          <a:off x="457200" y="1210310"/>
          <a:ext cx="4824730" cy="3182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556895" y="4604385"/>
            <a:ext cx="384810" cy="318770"/>
            <a:chOff x="10179060" y="2228852"/>
            <a:chExt cx="481013" cy="481013"/>
          </a:xfrm>
        </p:grpSpPr>
        <p:sp>
          <p:nvSpPr>
            <p:cNvPr id="180" name="Freeform 94"/>
            <p:cNvSpPr/>
            <p:nvPr/>
          </p:nvSpPr>
          <p:spPr bwMode="auto">
            <a:xfrm>
              <a:off x="10344160" y="2228852"/>
              <a:ext cx="315913" cy="481013"/>
            </a:xfrm>
            <a:custGeom>
              <a:avLst/>
              <a:gdLst>
                <a:gd name="T0" fmla="*/ 199 w 199"/>
                <a:gd name="T1" fmla="*/ 151 h 303"/>
                <a:gd name="T2" fmla="*/ 47 w 199"/>
                <a:gd name="T3" fmla="*/ 0 h 303"/>
                <a:gd name="T4" fmla="*/ 47 w 199"/>
                <a:gd name="T5" fmla="*/ 80 h 303"/>
                <a:gd name="T6" fmla="*/ 0 w 199"/>
                <a:gd name="T7" fmla="*/ 80 h 303"/>
                <a:gd name="T8" fmla="*/ 0 w 199"/>
                <a:gd name="T9" fmla="*/ 222 h 303"/>
                <a:gd name="T10" fmla="*/ 47 w 199"/>
                <a:gd name="T11" fmla="*/ 222 h 303"/>
                <a:gd name="T12" fmla="*/ 47 w 199"/>
                <a:gd name="T13" fmla="*/ 303 h 303"/>
                <a:gd name="T14" fmla="*/ 199 w 199"/>
                <a:gd name="T15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303">
                  <a:moveTo>
                    <a:pt x="199" y="151"/>
                  </a:moveTo>
                  <a:lnTo>
                    <a:pt x="47" y="0"/>
                  </a:lnTo>
                  <a:lnTo>
                    <a:pt x="47" y="80"/>
                  </a:lnTo>
                  <a:lnTo>
                    <a:pt x="0" y="80"/>
                  </a:lnTo>
                  <a:lnTo>
                    <a:pt x="0" y="222"/>
                  </a:lnTo>
                  <a:lnTo>
                    <a:pt x="47" y="222"/>
                  </a:lnTo>
                  <a:lnTo>
                    <a:pt x="47" y="303"/>
                  </a:lnTo>
                  <a:lnTo>
                    <a:pt x="199" y="15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1" name="Rectangle 95"/>
            <p:cNvSpPr>
              <a:spLocks noChangeArrowheads="1"/>
            </p:cNvSpPr>
            <p:nvPr/>
          </p:nvSpPr>
          <p:spPr bwMode="auto">
            <a:xfrm>
              <a:off x="10253673" y="2355852"/>
              <a:ext cx="52388" cy="2254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2" name="Rectangle 96"/>
            <p:cNvSpPr>
              <a:spLocks noChangeArrowheads="1"/>
            </p:cNvSpPr>
            <p:nvPr/>
          </p:nvSpPr>
          <p:spPr bwMode="auto">
            <a:xfrm>
              <a:off x="10179060" y="2355852"/>
              <a:ext cx="38100" cy="2254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688975" y="4616450"/>
            <a:ext cx="445579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algn="ct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FastGCN与GCN、GraphSAGE的训练准确度对比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779895" y="4604385"/>
            <a:ext cx="384810" cy="318770"/>
            <a:chOff x="10179060" y="2228852"/>
            <a:chExt cx="481013" cy="481013"/>
          </a:xfrm>
        </p:grpSpPr>
        <p:sp>
          <p:nvSpPr>
            <p:cNvPr id="11" name="Freeform 94"/>
            <p:cNvSpPr/>
            <p:nvPr/>
          </p:nvSpPr>
          <p:spPr bwMode="auto">
            <a:xfrm>
              <a:off x="10344160" y="2228852"/>
              <a:ext cx="315913" cy="481013"/>
            </a:xfrm>
            <a:custGeom>
              <a:avLst/>
              <a:gdLst>
                <a:gd name="T0" fmla="*/ 199 w 199"/>
                <a:gd name="T1" fmla="*/ 151 h 303"/>
                <a:gd name="T2" fmla="*/ 47 w 199"/>
                <a:gd name="T3" fmla="*/ 0 h 303"/>
                <a:gd name="T4" fmla="*/ 47 w 199"/>
                <a:gd name="T5" fmla="*/ 80 h 303"/>
                <a:gd name="T6" fmla="*/ 0 w 199"/>
                <a:gd name="T7" fmla="*/ 80 h 303"/>
                <a:gd name="T8" fmla="*/ 0 w 199"/>
                <a:gd name="T9" fmla="*/ 222 h 303"/>
                <a:gd name="T10" fmla="*/ 47 w 199"/>
                <a:gd name="T11" fmla="*/ 222 h 303"/>
                <a:gd name="T12" fmla="*/ 47 w 199"/>
                <a:gd name="T13" fmla="*/ 303 h 303"/>
                <a:gd name="T14" fmla="*/ 199 w 199"/>
                <a:gd name="T15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303">
                  <a:moveTo>
                    <a:pt x="199" y="151"/>
                  </a:moveTo>
                  <a:lnTo>
                    <a:pt x="47" y="0"/>
                  </a:lnTo>
                  <a:lnTo>
                    <a:pt x="47" y="80"/>
                  </a:lnTo>
                  <a:lnTo>
                    <a:pt x="0" y="80"/>
                  </a:lnTo>
                  <a:lnTo>
                    <a:pt x="0" y="222"/>
                  </a:lnTo>
                  <a:lnTo>
                    <a:pt x="47" y="222"/>
                  </a:lnTo>
                  <a:lnTo>
                    <a:pt x="47" y="303"/>
                  </a:lnTo>
                  <a:lnTo>
                    <a:pt x="199" y="15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2" name="Rectangle 95"/>
            <p:cNvSpPr>
              <a:spLocks noChangeArrowheads="1"/>
            </p:cNvSpPr>
            <p:nvPr/>
          </p:nvSpPr>
          <p:spPr bwMode="auto">
            <a:xfrm>
              <a:off x="10253673" y="2355852"/>
              <a:ext cx="52388" cy="2254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3" name="Rectangle 96"/>
            <p:cNvSpPr>
              <a:spLocks noChangeArrowheads="1"/>
            </p:cNvSpPr>
            <p:nvPr/>
          </p:nvSpPr>
          <p:spPr bwMode="auto">
            <a:xfrm>
              <a:off x="10179060" y="2355852"/>
              <a:ext cx="38100" cy="2254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911975" y="4616450"/>
            <a:ext cx="445579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algn="ctr"/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FastGCN与GCN、GraphSAGE每批训练时间对比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038340" y="1569085"/>
            <a:ext cx="402399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fontAlgn="auto"/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Fast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GCN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在三种数据集上的样本量分别是：100，400，100，400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32" name="组合 131"/>
          <p:cNvGrpSpPr/>
          <p:nvPr/>
        </p:nvGrpSpPr>
        <p:grpSpPr>
          <a:xfrm>
            <a:off x="6162348" y="1568821"/>
            <a:ext cx="1265021" cy="971105"/>
            <a:chOff x="1123652" y="4475101"/>
            <a:chExt cx="1265021" cy="971105"/>
          </a:xfrm>
        </p:grpSpPr>
        <p:sp>
          <p:nvSpPr>
            <p:cNvPr id="112" name="Shape 2632"/>
            <p:cNvSpPr/>
            <p:nvPr/>
          </p:nvSpPr>
          <p:spPr>
            <a:xfrm>
              <a:off x="1546304" y="4475101"/>
              <a:ext cx="419716" cy="512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673"/>
                  </a:moveTo>
                  <a:cubicBezTo>
                    <a:pt x="4588" y="17673"/>
                    <a:pt x="1200" y="16051"/>
                    <a:pt x="1200" y="15218"/>
                  </a:cubicBezTo>
                  <a:cubicBezTo>
                    <a:pt x="1200" y="14690"/>
                    <a:pt x="1355" y="14275"/>
                    <a:pt x="1611" y="13896"/>
                  </a:cubicBezTo>
                  <a:cubicBezTo>
                    <a:pt x="3255" y="14967"/>
                    <a:pt x="6746" y="15709"/>
                    <a:pt x="10800" y="15709"/>
                  </a:cubicBezTo>
                  <a:cubicBezTo>
                    <a:pt x="14856" y="15709"/>
                    <a:pt x="18345" y="14966"/>
                    <a:pt x="19987" y="13894"/>
                  </a:cubicBezTo>
                  <a:cubicBezTo>
                    <a:pt x="20244" y="14273"/>
                    <a:pt x="20400" y="14689"/>
                    <a:pt x="20400" y="15218"/>
                  </a:cubicBezTo>
                  <a:cubicBezTo>
                    <a:pt x="20400" y="16051"/>
                    <a:pt x="17011" y="17673"/>
                    <a:pt x="10800" y="17673"/>
                  </a:cubicBezTo>
                  <a:moveTo>
                    <a:pt x="10800" y="20618"/>
                  </a:moveTo>
                  <a:cubicBezTo>
                    <a:pt x="9475" y="20618"/>
                    <a:pt x="8400" y="19739"/>
                    <a:pt x="8400" y="18655"/>
                  </a:cubicBezTo>
                  <a:cubicBezTo>
                    <a:pt x="8400" y="18625"/>
                    <a:pt x="8408" y="18597"/>
                    <a:pt x="8409" y="18567"/>
                  </a:cubicBezTo>
                  <a:cubicBezTo>
                    <a:pt x="9179" y="18623"/>
                    <a:pt x="9977" y="18655"/>
                    <a:pt x="10800" y="18655"/>
                  </a:cubicBezTo>
                  <a:cubicBezTo>
                    <a:pt x="11623" y="18655"/>
                    <a:pt x="12421" y="18623"/>
                    <a:pt x="13191" y="18567"/>
                  </a:cubicBezTo>
                  <a:cubicBezTo>
                    <a:pt x="13192" y="18597"/>
                    <a:pt x="13200" y="18625"/>
                    <a:pt x="13200" y="18655"/>
                  </a:cubicBezTo>
                  <a:cubicBezTo>
                    <a:pt x="13200" y="19739"/>
                    <a:pt x="12125" y="20618"/>
                    <a:pt x="10800" y="20618"/>
                  </a:cubicBezTo>
                  <a:moveTo>
                    <a:pt x="2948" y="12551"/>
                  </a:moveTo>
                  <a:cubicBezTo>
                    <a:pt x="4308" y="11388"/>
                    <a:pt x="6000" y="9939"/>
                    <a:pt x="6000" y="6873"/>
                  </a:cubicBezTo>
                  <a:cubicBezTo>
                    <a:pt x="6000" y="5232"/>
                    <a:pt x="7238" y="3825"/>
                    <a:pt x="8988" y="3239"/>
                  </a:cubicBezTo>
                  <a:cubicBezTo>
                    <a:pt x="9428" y="3657"/>
                    <a:pt x="10072" y="3927"/>
                    <a:pt x="10800" y="3927"/>
                  </a:cubicBezTo>
                  <a:cubicBezTo>
                    <a:pt x="11528" y="3927"/>
                    <a:pt x="12172" y="3657"/>
                    <a:pt x="12611" y="3239"/>
                  </a:cubicBezTo>
                  <a:cubicBezTo>
                    <a:pt x="14362" y="3825"/>
                    <a:pt x="15600" y="5232"/>
                    <a:pt x="15600" y="6873"/>
                  </a:cubicBezTo>
                  <a:cubicBezTo>
                    <a:pt x="15600" y="9939"/>
                    <a:pt x="17292" y="11388"/>
                    <a:pt x="18652" y="12551"/>
                  </a:cubicBezTo>
                  <a:cubicBezTo>
                    <a:pt x="18911" y="12773"/>
                    <a:pt x="19152" y="12979"/>
                    <a:pt x="19366" y="13183"/>
                  </a:cubicBezTo>
                  <a:cubicBezTo>
                    <a:pt x="18217" y="14077"/>
                    <a:pt x="14825" y="14727"/>
                    <a:pt x="10800" y="14727"/>
                  </a:cubicBezTo>
                  <a:cubicBezTo>
                    <a:pt x="6779" y="14727"/>
                    <a:pt x="3383" y="14079"/>
                    <a:pt x="2230" y="13186"/>
                  </a:cubicBezTo>
                  <a:cubicBezTo>
                    <a:pt x="2446" y="12981"/>
                    <a:pt x="2687" y="12774"/>
                    <a:pt x="2948" y="12551"/>
                  </a:cubicBezTo>
                  <a:moveTo>
                    <a:pt x="10800" y="982"/>
                  </a:moveTo>
                  <a:cubicBezTo>
                    <a:pt x="11462" y="982"/>
                    <a:pt x="12000" y="1422"/>
                    <a:pt x="12000" y="1964"/>
                  </a:cubicBezTo>
                  <a:cubicBezTo>
                    <a:pt x="12000" y="2506"/>
                    <a:pt x="11462" y="2945"/>
                    <a:pt x="10800" y="2945"/>
                  </a:cubicBezTo>
                  <a:cubicBezTo>
                    <a:pt x="10138" y="2945"/>
                    <a:pt x="9600" y="2506"/>
                    <a:pt x="9600" y="1964"/>
                  </a:cubicBezTo>
                  <a:cubicBezTo>
                    <a:pt x="9600" y="1422"/>
                    <a:pt x="10138" y="982"/>
                    <a:pt x="10800" y="982"/>
                  </a:cubicBezTo>
                  <a:moveTo>
                    <a:pt x="21600" y="15218"/>
                  </a:moveTo>
                  <a:cubicBezTo>
                    <a:pt x="21600" y="11782"/>
                    <a:pt x="16800" y="11782"/>
                    <a:pt x="16800" y="6873"/>
                  </a:cubicBezTo>
                  <a:cubicBezTo>
                    <a:pt x="16800" y="4845"/>
                    <a:pt x="15296" y="3105"/>
                    <a:pt x="13152" y="2356"/>
                  </a:cubicBezTo>
                  <a:cubicBezTo>
                    <a:pt x="13183" y="2229"/>
                    <a:pt x="13200" y="2098"/>
                    <a:pt x="13200" y="1964"/>
                  </a:cubicBezTo>
                  <a:cubicBezTo>
                    <a:pt x="13200" y="879"/>
                    <a:pt x="12125" y="0"/>
                    <a:pt x="10800" y="0"/>
                  </a:cubicBezTo>
                  <a:cubicBezTo>
                    <a:pt x="9475" y="0"/>
                    <a:pt x="8400" y="879"/>
                    <a:pt x="8400" y="1964"/>
                  </a:cubicBezTo>
                  <a:cubicBezTo>
                    <a:pt x="8400" y="2098"/>
                    <a:pt x="8417" y="2229"/>
                    <a:pt x="8448" y="2356"/>
                  </a:cubicBezTo>
                  <a:cubicBezTo>
                    <a:pt x="6304" y="3105"/>
                    <a:pt x="4800" y="4845"/>
                    <a:pt x="4800" y="6873"/>
                  </a:cubicBezTo>
                  <a:cubicBezTo>
                    <a:pt x="4800" y="11782"/>
                    <a:pt x="0" y="11782"/>
                    <a:pt x="0" y="15218"/>
                  </a:cubicBezTo>
                  <a:cubicBezTo>
                    <a:pt x="0" y="16716"/>
                    <a:pt x="3016" y="17986"/>
                    <a:pt x="7217" y="18457"/>
                  </a:cubicBezTo>
                  <a:cubicBezTo>
                    <a:pt x="7211" y="18523"/>
                    <a:pt x="7200" y="18587"/>
                    <a:pt x="7200" y="18655"/>
                  </a:cubicBezTo>
                  <a:cubicBezTo>
                    <a:pt x="7200" y="20282"/>
                    <a:pt x="8812" y="21600"/>
                    <a:pt x="10800" y="21600"/>
                  </a:cubicBezTo>
                  <a:cubicBezTo>
                    <a:pt x="12788" y="21600"/>
                    <a:pt x="14400" y="20282"/>
                    <a:pt x="14400" y="18655"/>
                  </a:cubicBezTo>
                  <a:cubicBezTo>
                    <a:pt x="14400" y="18587"/>
                    <a:pt x="14389" y="18523"/>
                    <a:pt x="14383" y="18457"/>
                  </a:cubicBezTo>
                  <a:cubicBezTo>
                    <a:pt x="18584" y="17986"/>
                    <a:pt x="21600" y="16716"/>
                    <a:pt x="21600" y="15218"/>
                  </a:cubicBezTo>
                </a:path>
              </a:pathLst>
            </a:custGeom>
            <a:solidFill>
              <a:srgbClr val="2E2E35"/>
            </a:solidFill>
            <a:ln w="12700">
              <a:noFill/>
              <a:miter lim="400000"/>
            </a:ln>
          </p:spPr>
          <p:txBody>
            <a:bodyPr lIns="38090" tIns="38090" rIns="38090" bIns="38090" anchor="ctr"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1123652" y="5047426"/>
              <a:ext cx="126502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实现过程</a:t>
            </a:r>
            <a:r>
              <a:rPr lang="en-US" altLang="zh-CN" dirty="0"/>
              <a:t>——</a:t>
            </a:r>
            <a:r>
              <a:rPr lang="zh-CN" altLang="en-US" dirty="0"/>
              <a:t>对比实验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835" y="2922905"/>
            <a:ext cx="6407150" cy="14960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91430" y="6092190"/>
            <a:ext cx="12979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16/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18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2995209" y="2343074"/>
            <a:ext cx="3250169" cy="361081"/>
          </a:xfrm>
        </p:spPr>
        <p:txBody>
          <a:bodyPr/>
          <a:lstStyle/>
          <a:p>
            <a:r>
              <a:rPr lang="zh-CN" altLang="en-US" dirty="0"/>
              <a:t>课题概述</a:t>
            </a:r>
            <a:endParaRPr lang="zh-CN" alt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9"/>
          </p:nvPr>
        </p:nvSpPr>
        <p:spPr>
          <a:xfrm>
            <a:off x="2994364" y="3647161"/>
            <a:ext cx="3250800" cy="361081"/>
          </a:xfrm>
        </p:spPr>
        <p:txBody>
          <a:bodyPr/>
          <a:lstStyle/>
          <a:p>
            <a:r>
              <a:rPr lang="zh-CN" altLang="en-US" dirty="0"/>
              <a:t>实现过程</a:t>
            </a:r>
            <a:endParaRPr lang="zh-CN" altLang="en-US" dirty="0"/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21"/>
          </p:nvPr>
        </p:nvSpPr>
        <p:spPr>
          <a:xfrm>
            <a:off x="7579274" y="3647593"/>
            <a:ext cx="3250169" cy="361081"/>
          </a:xfrm>
        </p:spPr>
        <p:txBody>
          <a:bodyPr/>
          <a:lstStyle/>
          <a:p>
            <a:r>
              <a:rPr lang="zh-CN" altLang="en-US" dirty="0"/>
              <a:t>总结展望</a:t>
            </a:r>
            <a:endParaRPr lang="zh-CN" altLang="en-US" dirty="0"/>
          </a:p>
        </p:txBody>
      </p:sp>
      <p:sp>
        <p:nvSpPr>
          <p:cNvPr id="64" name="文本占位符 63"/>
          <p:cNvSpPr>
            <a:spLocks noGrp="1"/>
          </p:cNvSpPr>
          <p:nvPr>
            <p:ph type="body" sz="quarter" idx="25"/>
          </p:nvPr>
        </p:nvSpPr>
        <p:spPr>
          <a:xfrm>
            <a:off x="2133528" y="2338592"/>
            <a:ext cx="719242" cy="761929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6"/>
          </p:nvPr>
        </p:nvSpPr>
        <p:spPr>
          <a:xfrm>
            <a:off x="6708817" y="2338592"/>
            <a:ext cx="719242" cy="761929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7"/>
          </p:nvPr>
        </p:nvSpPr>
        <p:spPr>
          <a:xfrm>
            <a:off x="2133528" y="3647146"/>
            <a:ext cx="719242" cy="761929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28"/>
          </p:nvPr>
        </p:nvSpPr>
        <p:spPr>
          <a:xfrm>
            <a:off x="6708817" y="3643386"/>
            <a:ext cx="719242" cy="761929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10374630" y="61010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0576561" y="61010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0778490" y="61010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0980420" y="61010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1182350" y="61010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1384280" y="61010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31"/>
          <p:cNvSpPr>
            <a:spLocks noGrp="1"/>
          </p:cNvSpPr>
          <p:nvPr/>
        </p:nvSpPr>
        <p:spPr>
          <a:xfrm>
            <a:off x="7550064" y="2338426"/>
            <a:ext cx="3250169" cy="361081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研究原理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总结展望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7828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040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6934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7381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6487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275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22"/>
          <p:cNvSpPr>
            <a:spLocks noGrp="1"/>
          </p:cNvSpPr>
          <p:nvPr/>
        </p:nvSpPr>
        <p:spPr>
          <a:xfrm>
            <a:off x="7685406" y="1069770"/>
            <a:ext cx="4188460" cy="287835"/>
          </a:xfrm>
          <a:prstGeom prst="rect">
            <a:avLst/>
          </a:prstGeom>
        </p:spPr>
        <p:txBody>
          <a:bodyPr vert="horz" lIns="91440" tIns="45720" rIns="0" bIns="0" rtlCol="0" anchor="b" anchorCtr="0">
            <a:normAutofit fontScale="9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ym typeface="+mn-ea"/>
              </a:rPr>
              <a:t>Fast图卷积神经网络中局部结构保持方法研究</a:t>
            </a:r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2"/>
          <p:cNvSpPr/>
          <p:nvPr/>
        </p:nvSpPr>
        <p:spPr>
          <a:xfrm>
            <a:off x="8246745" y="4074795"/>
            <a:ext cx="3039110" cy="1478280"/>
          </a:xfrm>
          <a:prstGeom prst="roundRect">
            <a:avLst>
              <a:gd name="adj" fmla="val 10182"/>
            </a:avLst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8" name="矩形: 圆角 2"/>
          <p:cNvSpPr/>
          <p:nvPr/>
        </p:nvSpPr>
        <p:spPr>
          <a:xfrm>
            <a:off x="1064260" y="4074795"/>
            <a:ext cx="3039110" cy="1478280"/>
          </a:xfrm>
          <a:prstGeom prst="roundRect">
            <a:avLst>
              <a:gd name="adj" fmla="val 10182"/>
            </a:avLst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cxnSp>
        <p:nvCxnSpPr>
          <p:cNvPr id="47" name="直接连接符 46"/>
          <p:cNvCxnSpPr/>
          <p:nvPr/>
        </p:nvCxnSpPr>
        <p:spPr>
          <a:xfrm>
            <a:off x="6096001" y="2514932"/>
            <a:ext cx="0" cy="385315"/>
          </a:xfrm>
          <a:prstGeom prst="line">
            <a:avLst/>
          </a:prstGeom>
          <a:ln w="952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2"/>
          <p:cNvSpPr/>
          <p:nvPr/>
        </p:nvSpPr>
        <p:spPr>
          <a:xfrm>
            <a:off x="4536440" y="1132205"/>
            <a:ext cx="3039110" cy="1478280"/>
          </a:xfrm>
          <a:prstGeom prst="roundRect">
            <a:avLst>
              <a:gd name="adj" fmla="val 10182"/>
            </a:avLst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结论分析</a:t>
            </a:r>
            <a:endParaRPr lang="zh-CN" altLang="en-US" dirty="0"/>
          </a:p>
        </p:txBody>
      </p:sp>
      <p:sp>
        <p:nvSpPr>
          <p:cNvPr id="83" name="文本框 82"/>
          <p:cNvSpPr txBox="1"/>
          <p:nvPr/>
        </p:nvSpPr>
        <p:spPr>
          <a:xfrm>
            <a:off x="4605655" y="1251585"/>
            <a:ext cx="30245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重要性抽样和蒙特卡洛近似积分的引入使得FastGCN更加适用于大型、稠密的图，效率和准确度可观。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246745" y="4236085"/>
            <a:ext cx="2927350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大图上效果突出，同样存在递归邻域扩展引起的内存瓶颈，小图上训练效率低。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1189355" y="4222115"/>
            <a:ext cx="26619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小图上效果突出，但要求测试、训练数据分离，且递归邻域扩展在大图上引起时间与内存瓶颈。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103055" y="2707590"/>
            <a:ext cx="4146865" cy="3264947"/>
            <a:chOff x="4102420" y="2707590"/>
            <a:chExt cx="4146865" cy="3264947"/>
          </a:xfrm>
        </p:grpSpPr>
        <p:cxnSp>
          <p:nvCxnSpPr>
            <p:cNvPr id="46" name="直接连接符 45"/>
            <p:cNvCxnSpPr/>
            <p:nvPr/>
          </p:nvCxnSpPr>
          <p:spPr>
            <a:xfrm flipH="1">
              <a:off x="7574915" y="4739640"/>
              <a:ext cx="674370" cy="13335"/>
            </a:xfrm>
            <a:prstGeom prst="line">
              <a:avLst/>
            </a:prstGeom>
            <a:ln w="9525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任意多边形: 形状 38"/>
            <p:cNvSpPr/>
            <p:nvPr/>
          </p:nvSpPr>
          <p:spPr>
            <a:xfrm>
              <a:off x="5002198" y="2707590"/>
              <a:ext cx="2187608" cy="2187606"/>
            </a:xfrm>
            <a:custGeom>
              <a:avLst/>
              <a:gdLst>
                <a:gd name="connsiteX0" fmla="*/ 0 w 3251200"/>
                <a:gd name="connsiteY0" fmla="*/ 1625600 h 3251200"/>
                <a:gd name="connsiteX1" fmla="*/ 1625600 w 3251200"/>
                <a:gd name="connsiteY1" fmla="*/ 0 h 3251200"/>
                <a:gd name="connsiteX2" fmla="*/ 3251200 w 3251200"/>
                <a:gd name="connsiteY2" fmla="*/ 1625600 h 3251200"/>
                <a:gd name="connsiteX3" fmla="*/ 1625600 w 3251200"/>
                <a:gd name="connsiteY3" fmla="*/ 3251200 h 3251200"/>
                <a:gd name="connsiteX4" fmla="*/ 0 w 3251200"/>
                <a:gd name="connsiteY4" fmla="*/ 1625600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33494" tIns="568960" rIns="433493" bIns="121920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500" kern="1200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5624183" y="3784931"/>
              <a:ext cx="2187608" cy="2187606"/>
            </a:xfrm>
            <a:custGeom>
              <a:avLst/>
              <a:gdLst>
                <a:gd name="connsiteX0" fmla="*/ 0 w 3251200"/>
                <a:gd name="connsiteY0" fmla="*/ 1625600 h 3251200"/>
                <a:gd name="connsiteX1" fmla="*/ 1625600 w 3251200"/>
                <a:gd name="connsiteY1" fmla="*/ 0 h 3251200"/>
                <a:gd name="connsiteX2" fmla="*/ 3251200 w 3251200"/>
                <a:gd name="connsiteY2" fmla="*/ 1625600 h 3251200"/>
                <a:gd name="connsiteX3" fmla="*/ 1625600 w 3251200"/>
                <a:gd name="connsiteY3" fmla="*/ 3251200 h 3251200"/>
                <a:gd name="connsiteX4" fmla="*/ 0 w 3251200"/>
                <a:gd name="connsiteY4" fmla="*/ 1625600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994325" tIns="839893" rIns="306155" bIns="623147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500" kern="1200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4380213" y="3784931"/>
              <a:ext cx="2187608" cy="2187606"/>
            </a:xfrm>
            <a:custGeom>
              <a:avLst/>
              <a:gdLst>
                <a:gd name="connsiteX0" fmla="*/ 0 w 3251200"/>
                <a:gd name="connsiteY0" fmla="*/ 1625600 h 3251200"/>
                <a:gd name="connsiteX1" fmla="*/ 1625600 w 3251200"/>
                <a:gd name="connsiteY1" fmla="*/ 0 h 3251200"/>
                <a:gd name="connsiteX2" fmla="*/ 3251200 w 3251200"/>
                <a:gd name="connsiteY2" fmla="*/ 1625600 h 3251200"/>
                <a:gd name="connsiteX3" fmla="*/ 1625600 w 3251200"/>
                <a:gd name="connsiteY3" fmla="*/ 3251200 h 3251200"/>
                <a:gd name="connsiteX4" fmla="*/ 0 w 3251200"/>
                <a:gd name="connsiteY4" fmla="*/ 1625600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6155" tIns="839893" rIns="994325" bIns="623147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500" kern="1200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5627348" y="3979060"/>
              <a:ext cx="938568" cy="919948"/>
            </a:xfrm>
            <a:custGeom>
              <a:avLst/>
              <a:gdLst>
                <a:gd name="connsiteX0" fmla="*/ 559735 w 1119469"/>
                <a:gd name="connsiteY0" fmla="*/ 0 h 1097260"/>
                <a:gd name="connsiteX1" fmla="*/ 573536 w 1119469"/>
                <a:gd name="connsiteY1" fmla="*/ 9505 h 1097260"/>
                <a:gd name="connsiteX2" fmla="*/ 625128 w 1119469"/>
                <a:gd name="connsiteY2" fmla="*/ 48084 h 1097260"/>
                <a:gd name="connsiteX3" fmla="*/ 674722 w 1119469"/>
                <a:gd name="connsiteY3" fmla="*/ 89731 h 1097260"/>
                <a:gd name="connsiteX4" fmla="*/ 730305 w 1119469"/>
                <a:gd name="connsiteY4" fmla="*/ 140857 h 1097260"/>
                <a:gd name="connsiteX5" fmla="*/ 773637 w 1119469"/>
                <a:gd name="connsiteY5" fmla="*/ 185401 h 1097260"/>
                <a:gd name="connsiteX6" fmla="*/ 823375 w 1119469"/>
                <a:gd name="connsiteY6" fmla="*/ 242135 h 1097260"/>
                <a:gd name="connsiteX7" fmla="*/ 862025 w 1119469"/>
                <a:gd name="connsiteY7" fmla="*/ 290832 h 1097260"/>
                <a:gd name="connsiteX8" fmla="*/ 905611 w 1119469"/>
                <a:gd name="connsiteY8" fmla="*/ 352916 h 1097260"/>
                <a:gd name="connsiteX9" fmla="*/ 939085 w 1119469"/>
                <a:gd name="connsiteY9" fmla="*/ 405181 h 1097260"/>
                <a:gd name="connsiteX10" fmla="*/ 976158 w 1119469"/>
                <a:gd name="connsiteY10" fmla="*/ 472468 h 1097260"/>
                <a:gd name="connsiteX11" fmla="*/ 1003995 w 1119469"/>
                <a:gd name="connsiteY11" fmla="*/ 527603 h 1097260"/>
                <a:gd name="connsiteX12" fmla="*/ 1034152 w 1119469"/>
                <a:gd name="connsiteY12" fmla="*/ 600166 h 1097260"/>
                <a:gd name="connsiteX13" fmla="*/ 1055921 w 1119469"/>
                <a:gd name="connsiteY13" fmla="*/ 657252 h 1097260"/>
                <a:gd name="connsiteX14" fmla="*/ 1078700 w 1119469"/>
                <a:gd name="connsiteY14" fmla="*/ 735656 h 1097260"/>
                <a:gd name="connsiteX15" fmla="*/ 1094020 w 1119469"/>
                <a:gd name="connsiteY15" fmla="*/ 793283 h 1097260"/>
                <a:gd name="connsiteX16" fmla="*/ 1108834 w 1119469"/>
                <a:gd name="connsiteY16" fmla="*/ 879445 h 1097260"/>
                <a:gd name="connsiteX17" fmla="*/ 1117444 w 1119469"/>
                <a:gd name="connsiteY17" fmla="*/ 934845 h 1097260"/>
                <a:gd name="connsiteX18" fmla="*/ 1119469 w 1119469"/>
                <a:gd name="connsiteY18" fmla="*/ 970499 h 1097260"/>
                <a:gd name="connsiteX19" fmla="*/ 1105567 w 1119469"/>
                <a:gd name="connsiteY19" fmla="*/ 977196 h 1097260"/>
                <a:gd name="connsiteX20" fmla="*/ 1056007 w 1119469"/>
                <a:gd name="connsiteY20" fmla="*/ 999415 h 1097260"/>
                <a:gd name="connsiteX21" fmla="*/ 988831 w 1119469"/>
                <a:gd name="connsiteY21" fmla="*/ 1024002 h 1097260"/>
                <a:gd name="connsiteX22" fmla="*/ 938588 w 1119469"/>
                <a:gd name="connsiteY22" fmla="*/ 1041171 h 1097260"/>
                <a:gd name="connsiteX23" fmla="*/ 865303 w 1119469"/>
                <a:gd name="connsiteY23" fmla="*/ 1060014 h 1097260"/>
                <a:gd name="connsiteX24" fmla="*/ 816339 w 1119469"/>
                <a:gd name="connsiteY24" fmla="*/ 1071794 h 1097260"/>
                <a:gd name="connsiteX25" fmla="*/ 732225 w 1119469"/>
                <a:gd name="connsiteY25" fmla="*/ 1084631 h 1097260"/>
                <a:gd name="connsiteX26" fmla="*/ 689856 w 1119469"/>
                <a:gd name="connsiteY26" fmla="*/ 1090690 h 1097260"/>
                <a:gd name="connsiteX27" fmla="*/ 559734 w 1119469"/>
                <a:gd name="connsiteY27" fmla="*/ 1097260 h 1097260"/>
                <a:gd name="connsiteX28" fmla="*/ 429613 w 1119469"/>
                <a:gd name="connsiteY28" fmla="*/ 1090690 h 1097260"/>
                <a:gd name="connsiteX29" fmla="*/ 387241 w 1119469"/>
                <a:gd name="connsiteY29" fmla="*/ 1084631 h 1097260"/>
                <a:gd name="connsiteX30" fmla="*/ 303130 w 1119469"/>
                <a:gd name="connsiteY30" fmla="*/ 1071794 h 1097260"/>
                <a:gd name="connsiteX31" fmla="*/ 254161 w 1119469"/>
                <a:gd name="connsiteY31" fmla="*/ 1060013 h 1097260"/>
                <a:gd name="connsiteX32" fmla="*/ 180882 w 1119469"/>
                <a:gd name="connsiteY32" fmla="*/ 1041171 h 1097260"/>
                <a:gd name="connsiteX33" fmla="*/ 130632 w 1119469"/>
                <a:gd name="connsiteY33" fmla="*/ 1024000 h 1097260"/>
                <a:gd name="connsiteX34" fmla="*/ 63464 w 1119469"/>
                <a:gd name="connsiteY34" fmla="*/ 999416 h 1097260"/>
                <a:gd name="connsiteX35" fmla="*/ 13896 w 1119469"/>
                <a:gd name="connsiteY35" fmla="*/ 977193 h 1097260"/>
                <a:gd name="connsiteX36" fmla="*/ 0 w 1119469"/>
                <a:gd name="connsiteY36" fmla="*/ 970499 h 1097260"/>
                <a:gd name="connsiteX37" fmla="*/ 2024 w 1119469"/>
                <a:gd name="connsiteY37" fmla="*/ 934854 h 1097260"/>
                <a:gd name="connsiteX38" fmla="*/ 10644 w 1119469"/>
                <a:gd name="connsiteY38" fmla="*/ 879394 h 1097260"/>
                <a:gd name="connsiteX39" fmla="*/ 25448 w 1119469"/>
                <a:gd name="connsiteY39" fmla="*/ 793290 h 1097260"/>
                <a:gd name="connsiteX40" fmla="*/ 40776 w 1119469"/>
                <a:gd name="connsiteY40" fmla="*/ 735632 h 1097260"/>
                <a:gd name="connsiteX41" fmla="*/ 63546 w 1119469"/>
                <a:gd name="connsiteY41" fmla="*/ 657257 h 1097260"/>
                <a:gd name="connsiteX42" fmla="*/ 85322 w 1119469"/>
                <a:gd name="connsiteY42" fmla="*/ 600156 h 1097260"/>
                <a:gd name="connsiteX43" fmla="*/ 115472 w 1119469"/>
                <a:gd name="connsiteY43" fmla="*/ 527606 h 1097260"/>
                <a:gd name="connsiteX44" fmla="*/ 143313 w 1119469"/>
                <a:gd name="connsiteY44" fmla="*/ 472464 h 1097260"/>
                <a:gd name="connsiteX45" fmla="*/ 180383 w 1119469"/>
                <a:gd name="connsiteY45" fmla="*/ 405183 h 1097260"/>
                <a:gd name="connsiteX46" fmla="*/ 213860 w 1119469"/>
                <a:gd name="connsiteY46" fmla="*/ 352914 h 1097260"/>
                <a:gd name="connsiteX47" fmla="*/ 257443 w 1119469"/>
                <a:gd name="connsiteY47" fmla="*/ 290834 h 1097260"/>
                <a:gd name="connsiteX48" fmla="*/ 296095 w 1119469"/>
                <a:gd name="connsiteY48" fmla="*/ 242134 h 1097260"/>
                <a:gd name="connsiteX49" fmla="*/ 345830 w 1119469"/>
                <a:gd name="connsiteY49" fmla="*/ 185403 h 1097260"/>
                <a:gd name="connsiteX50" fmla="*/ 389166 w 1119469"/>
                <a:gd name="connsiteY50" fmla="*/ 140855 h 1097260"/>
                <a:gd name="connsiteX51" fmla="*/ 444742 w 1119469"/>
                <a:gd name="connsiteY51" fmla="*/ 89736 h 1097260"/>
                <a:gd name="connsiteX52" fmla="*/ 494346 w 1119469"/>
                <a:gd name="connsiteY52" fmla="*/ 48081 h 1097260"/>
                <a:gd name="connsiteX53" fmla="*/ 545923 w 1119469"/>
                <a:gd name="connsiteY53" fmla="*/ 9512 h 109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119469" h="1097260">
                  <a:moveTo>
                    <a:pt x="559735" y="0"/>
                  </a:moveTo>
                  <a:lnTo>
                    <a:pt x="573536" y="9505"/>
                  </a:lnTo>
                  <a:lnTo>
                    <a:pt x="625128" y="48084"/>
                  </a:lnTo>
                  <a:lnTo>
                    <a:pt x="674722" y="89731"/>
                  </a:lnTo>
                  <a:lnTo>
                    <a:pt x="730305" y="140857"/>
                  </a:lnTo>
                  <a:lnTo>
                    <a:pt x="773637" y="185401"/>
                  </a:lnTo>
                  <a:lnTo>
                    <a:pt x="823375" y="242135"/>
                  </a:lnTo>
                  <a:lnTo>
                    <a:pt x="862025" y="290832"/>
                  </a:lnTo>
                  <a:lnTo>
                    <a:pt x="905611" y="352916"/>
                  </a:lnTo>
                  <a:lnTo>
                    <a:pt x="939085" y="405181"/>
                  </a:lnTo>
                  <a:lnTo>
                    <a:pt x="976158" y="472468"/>
                  </a:lnTo>
                  <a:lnTo>
                    <a:pt x="1003995" y="527603"/>
                  </a:lnTo>
                  <a:lnTo>
                    <a:pt x="1034152" y="600166"/>
                  </a:lnTo>
                  <a:lnTo>
                    <a:pt x="1055921" y="657252"/>
                  </a:lnTo>
                  <a:lnTo>
                    <a:pt x="1078700" y="735656"/>
                  </a:lnTo>
                  <a:lnTo>
                    <a:pt x="1094020" y="793283"/>
                  </a:lnTo>
                  <a:lnTo>
                    <a:pt x="1108834" y="879445"/>
                  </a:lnTo>
                  <a:lnTo>
                    <a:pt x="1117444" y="934845"/>
                  </a:lnTo>
                  <a:lnTo>
                    <a:pt x="1119469" y="970499"/>
                  </a:lnTo>
                  <a:lnTo>
                    <a:pt x="1105567" y="977196"/>
                  </a:lnTo>
                  <a:lnTo>
                    <a:pt x="1056007" y="999415"/>
                  </a:lnTo>
                  <a:lnTo>
                    <a:pt x="988831" y="1024002"/>
                  </a:lnTo>
                  <a:lnTo>
                    <a:pt x="938588" y="1041171"/>
                  </a:lnTo>
                  <a:lnTo>
                    <a:pt x="865303" y="1060014"/>
                  </a:lnTo>
                  <a:lnTo>
                    <a:pt x="816339" y="1071794"/>
                  </a:lnTo>
                  <a:lnTo>
                    <a:pt x="732225" y="1084631"/>
                  </a:lnTo>
                  <a:lnTo>
                    <a:pt x="689856" y="1090690"/>
                  </a:lnTo>
                  <a:lnTo>
                    <a:pt x="559734" y="1097260"/>
                  </a:lnTo>
                  <a:lnTo>
                    <a:pt x="429613" y="1090690"/>
                  </a:lnTo>
                  <a:lnTo>
                    <a:pt x="387241" y="1084631"/>
                  </a:lnTo>
                  <a:lnTo>
                    <a:pt x="303130" y="1071794"/>
                  </a:lnTo>
                  <a:lnTo>
                    <a:pt x="254161" y="1060013"/>
                  </a:lnTo>
                  <a:lnTo>
                    <a:pt x="180882" y="1041171"/>
                  </a:lnTo>
                  <a:lnTo>
                    <a:pt x="130632" y="1024000"/>
                  </a:lnTo>
                  <a:lnTo>
                    <a:pt x="63464" y="999416"/>
                  </a:lnTo>
                  <a:lnTo>
                    <a:pt x="13896" y="977193"/>
                  </a:lnTo>
                  <a:lnTo>
                    <a:pt x="0" y="970499"/>
                  </a:lnTo>
                  <a:lnTo>
                    <a:pt x="2024" y="934854"/>
                  </a:lnTo>
                  <a:lnTo>
                    <a:pt x="10644" y="879394"/>
                  </a:lnTo>
                  <a:lnTo>
                    <a:pt x="25448" y="793290"/>
                  </a:lnTo>
                  <a:lnTo>
                    <a:pt x="40776" y="735632"/>
                  </a:lnTo>
                  <a:lnTo>
                    <a:pt x="63546" y="657257"/>
                  </a:lnTo>
                  <a:lnTo>
                    <a:pt x="85322" y="600156"/>
                  </a:lnTo>
                  <a:lnTo>
                    <a:pt x="115472" y="527606"/>
                  </a:lnTo>
                  <a:lnTo>
                    <a:pt x="143313" y="472464"/>
                  </a:lnTo>
                  <a:lnTo>
                    <a:pt x="180383" y="405183"/>
                  </a:lnTo>
                  <a:lnTo>
                    <a:pt x="213860" y="352914"/>
                  </a:lnTo>
                  <a:lnTo>
                    <a:pt x="257443" y="290834"/>
                  </a:lnTo>
                  <a:lnTo>
                    <a:pt x="296095" y="242134"/>
                  </a:lnTo>
                  <a:lnTo>
                    <a:pt x="345830" y="185403"/>
                  </a:lnTo>
                  <a:lnTo>
                    <a:pt x="389166" y="140855"/>
                  </a:lnTo>
                  <a:lnTo>
                    <a:pt x="444742" y="89736"/>
                  </a:lnTo>
                  <a:lnTo>
                    <a:pt x="494346" y="48081"/>
                  </a:lnTo>
                  <a:lnTo>
                    <a:pt x="545923" y="9512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6155" tIns="839893" rIns="994325" bIns="623147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500" kern="1200"/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4102420" y="4895195"/>
              <a:ext cx="480489" cy="0"/>
            </a:xfrm>
            <a:prstGeom prst="line">
              <a:avLst/>
            </a:prstGeom>
            <a:ln w="9525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/>
            <p:cNvSpPr/>
            <p:nvPr/>
          </p:nvSpPr>
          <p:spPr>
            <a:xfrm>
              <a:off x="5856683" y="3153488"/>
              <a:ext cx="478631" cy="84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sz="2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light-bulb-outline-sign-inside-a-circle_41881"/>
            <p:cNvSpPr>
              <a:spLocks noChangeAspect="1"/>
            </p:cNvSpPr>
            <p:nvPr/>
          </p:nvSpPr>
          <p:spPr bwMode="auto">
            <a:xfrm>
              <a:off x="5877194" y="4308643"/>
              <a:ext cx="438876" cy="370511"/>
            </a:xfrm>
            <a:custGeom>
              <a:avLst/>
              <a:gdLst>
                <a:gd name="connsiteX0" fmla="*/ 277608 w 608797"/>
                <a:gd name="connsiteY0" fmla="*/ 489109 h 513964"/>
                <a:gd name="connsiteX1" fmla="*/ 331189 w 608797"/>
                <a:gd name="connsiteY1" fmla="*/ 489109 h 513964"/>
                <a:gd name="connsiteX2" fmla="*/ 344122 w 608797"/>
                <a:gd name="connsiteY2" fmla="*/ 501997 h 513964"/>
                <a:gd name="connsiteX3" fmla="*/ 331189 w 608797"/>
                <a:gd name="connsiteY3" fmla="*/ 513964 h 513964"/>
                <a:gd name="connsiteX4" fmla="*/ 277608 w 608797"/>
                <a:gd name="connsiteY4" fmla="*/ 513964 h 513964"/>
                <a:gd name="connsiteX5" fmla="*/ 264675 w 608797"/>
                <a:gd name="connsiteY5" fmla="*/ 501997 h 513964"/>
                <a:gd name="connsiteX6" fmla="*/ 277608 w 608797"/>
                <a:gd name="connsiteY6" fmla="*/ 489109 h 513964"/>
                <a:gd name="connsiteX7" fmla="*/ 259223 w 608797"/>
                <a:gd name="connsiteY7" fmla="*/ 430993 h 513964"/>
                <a:gd name="connsiteX8" fmla="*/ 259223 w 608797"/>
                <a:gd name="connsiteY8" fmla="*/ 458621 h 513964"/>
                <a:gd name="connsiteX9" fmla="*/ 349573 w 608797"/>
                <a:gd name="connsiteY9" fmla="*/ 458621 h 513964"/>
                <a:gd name="connsiteX10" fmla="*/ 349573 w 608797"/>
                <a:gd name="connsiteY10" fmla="*/ 430993 h 513964"/>
                <a:gd name="connsiteX11" fmla="*/ 104682 w 608797"/>
                <a:gd name="connsiteY11" fmla="*/ 390182 h 513964"/>
                <a:gd name="connsiteX12" fmla="*/ 111596 w 608797"/>
                <a:gd name="connsiteY12" fmla="*/ 396049 h 513964"/>
                <a:gd name="connsiteX13" fmla="*/ 105143 w 608797"/>
                <a:gd name="connsiteY13" fmla="*/ 412614 h 513964"/>
                <a:gd name="connsiteX14" fmla="*/ 46139 w 608797"/>
                <a:gd name="connsiteY14" fmla="*/ 441142 h 513964"/>
                <a:gd name="connsiteX15" fmla="*/ 40607 w 608797"/>
                <a:gd name="connsiteY15" fmla="*/ 442062 h 513964"/>
                <a:gd name="connsiteX16" fmla="*/ 29544 w 608797"/>
                <a:gd name="connsiteY16" fmla="*/ 435620 h 513964"/>
                <a:gd name="connsiteX17" fmla="*/ 35075 w 608797"/>
                <a:gd name="connsiteY17" fmla="*/ 419055 h 513964"/>
                <a:gd name="connsiteX18" fmla="*/ 95001 w 608797"/>
                <a:gd name="connsiteY18" fmla="*/ 390527 h 513964"/>
                <a:gd name="connsiteX19" fmla="*/ 104682 w 608797"/>
                <a:gd name="connsiteY19" fmla="*/ 390182 h 513964"/>
                <a:gd name="connsiteX20" fmla="*/ 522056 w 608797"/>
                <a:gd name="connsiteY20" fmla="*/ 368479 h 513964"/>
                <a:gd name="connsiteX21" fmla="*/ 583857 w 608797"/>
                <a:gd name="connsiteY21" fmla="*/ 389616 h 513964"/>
                <a:gd name="connsiteX22" fmla="*/ 591236 w 608797"/>
                <a:gd name="connsiteY22" fmla="*/ 405238 h 513964"/>
                <a:gd name="connsiteX23" fmla="*/ 580167 w 608797"/>
                <a:gd name="connsiteY23" fmla="*/ 413509 h 513964"/>
                <a:gd name="connsiteX24" fmla="*/ 575555 w 608797"/>
                <a:gd name="connsiteY24" fmla="*/ 412590 h 513964"/>
                <a:gd name="connsiteX25" fmla="*/ 513754 w 608797"/>
                <a:gd name="connsiteY25" fmla="*/ 391454 h 513964"/>
                <a:gd name="connsiteX26" fmla="*/ 506375 w 608797"/>
                <a:gd name="connsiteY26" fmla="*/ 375831 h 513964"/>
                <a:gd name="connsiteX27" fmla="*/ 522056 w 608797"/>
                <a:gd name="connsiteY27" fmla="*/ 368479 h 513964"/>
                <a:gd name="connsiteX28" fmla="*/ 77481 w 608797"/>
                <a:gd name="connsiteY28" fmla="*/ 300217 h 513964"/>
                <a:gd name="connsiteX29" fmla="*/ 90395 w 608797"/>
                <a:gd name="connsiteY29" fmla="*/ 311284 h 513964"/>
                <a:gd name="connsiteX30" fmla="*/ 78404 w 608797"/>
                <a:gd name="connsiteY30" fmla="*/ 324195 h 513964"/>
                <a:gd name="connsiteX31" fmla="*/ 12914 w 608797"/>
                <a:gd name="connsiteY31" fmla="*/ 326961 h 513964"/>
                <a:gd name="connsiteX32" fmla="*/ 11991 w 608797"/>
                <a:gd name="connsiteY32" fmla="*/ 326961 h 513964"/>
                <a:gd name="connsiteX33" fmla="*/ 0 w 608797"/>
                <a:gd name="connsiteY33" fmla="*/ 314973 h 513964"/>
                <a:gd name="connsiteX34" fmla="*/ 11991 w 608797"/>
                <a:gd name="connsiteY34" fmla="*/ 302062 h 513964"/>
                <a:gd name="connsiteX35" fmla="*/ 595883 w 608797"/>
                <a:gd name="connsiteY35" fmla="*/ 281837 h 513964"/>
                <a:gd name="connsiteX36" fmla="*/ 608797 w 608797"/>
                <a:gd name="connsiteY36" fmla="*/ 293841 h 513964"/>
                <a:gd name="connsiteX37" fmla="*/ 596806 w 608797"/>
                <a:gd name="connsiteY37" fmla="*/ 306768 h 513964"/>
                <a:gd name="connsiteX38" fmla="*/ 531316 w 608797"/>
                <a:gd name="connsiteY38" fmla="*/ 308615 h 513964"/>
                <a:gd name="connsiteX39" fmla="*/ 530393 w 608797"/>
                <a:gd name="connsiteY39" fmla="*/ 308615 h 513964"/>
                <a:gd name="connsiteX40" fmla="*/ 518402 w 608797"/>
                <a:gd name="connsiteY40" fmla="*/ 296611 h 513964"/>
                <a:gd name="connsiteX41" fmla="*/ 530393 w 608797"/>
                <a:gd name="connsiteY41" fmla="*/ 284607 h 513964"/>
                <a:gd name="connsiteX42" fmla="*/ 33243 w 608797"/>
                <a:gd name="connsiteY42" fmla="*/ 195351 h 513964"/>
                <a:gd name="connsiteX43" fmla="*/ 95044 w 608797"/>
                <a:gd name="connsiteY43" fmla="*/ 217406 h 513964"/>
                <a:gd name="connsiteX44" fmla="*/ 102423 w 608797"/>
                <a:gd name="connsiteY44" fmla="*/ 233029 h 513964"/>
                <a:gd name="connsiteX45" fmla="*/ 91354 w 608797"/>
                <a:gd name="connsiteY45" fmla="*/ 241300 h 513964"/>
                <a:gd name="connsiteX46" fmla="*/ 86742 w 608797"/>
                <a:gd name="connsiteY46" fmla="*/ 240381 h 513964"/>
                <a:gd name="connsiteX47" fmla="*/ 24941 w 608797"/>
                <a:gd name="connsiteY47" fmla="*/ 218325 h 513964"/>
                <a:gd name="connsiteX48" fmla="*/ 17562 w 608797"/>
                <a:gd name="connsiteY48" fmla="*/ 202703 h 513964"/>
                <a:gd name="connsiteX49" fmla="*/ 33243 w 608797"/>
                <a:gd name="connsiteY49" fmla="*/ 195351 h 513964"/>
                <a:gd name="connsiteX50" fmla="*/ 304398 w 608797"/>
                <a:gd name="connsiteY50" fmla="*/ 168521 h 513964"/>
                <a:gd name="connsiteX51" fmla="*/ 203906 w 608797"/>
                <a:gd name="connsiteY51" fmla="*/ 268904 h 513964"/>
                <a:gd name="connsiteX52" fmla="*/ 256457 w 608797"/>
                <a:gd name="connsiteY52" fmla="*/ 406127 h 513964"/>
                <a:gd name="connsiteX53" fmla="*/ 356027 w 608797"/>
                <a:gd name="connsiteY53" fmla="*/ 406127 h 513964"/>
                <a:gd name="connsiteX54" fmla="*/ 404890 w 608797"/>
                <a:gd name="connsiteY54" fmla="*/ 268904 h 513964"/>
                <a:gd name="connsiteX55" fmla="*/ 304398 w 608797"/>
                <a:gd name="connsiteY55" fmla="*/ 168521 h 513964"/>
                <a:gd name="connsiteX56" fmla="*/ 562658 w 608797"/>
                <a:gd name="connsiteY56" fmla="*/ 167721 h 513964"/>
                <a:gd name="connsiteX57" fmla="*/ 579253 w 608797"/>
                <a:gd name="connsiteY57" fmla="*/ 173242 h 513964"/>
                <a:gd name="connsiteX58" fmla="*/ 573722 w 608797"/>
                <a:gd name="connsiteY58" fmla="*/ 189807 h 513964"/>
                <a:gd name="connsiteX59" fmla="*/ 513796 w 608797"/>
                <a:gd name="connsiteY59" fmla="*/ 218335 h 513964"/>
                <a:gd name="connsiteX60" fmla="*/ 508264 w 608797"/>
                <a:gd name="connsiteY60" fmla="*/ 219256 h 513964"/>
                <a:gd name="connsiteX61" fmla="*/ 497201 w 608797"/>
                <a:gd name="connsiteY61" fmla="*/ 211894 h 513964"/>
                <a:gd name="connsiteX62" fmla="*/ 503654 w 608797"/>
                <a:gd name="connsiteY62" fmla="*/ 196249 h 513964"/>
                <a:gd name="connsiteX63" fmla="*/ 304398 w 608797"/>
                <a:gd name="connsiteY63" fmla="*/ 143655 h 513964"/>
                <a:gd name="connsiteX64" fmla="*/ 429782 w 608797"/>
                <a:gd name="connsiteY64" fmla="*/ 268904 h 513964"/>
                <a:gd name="connsiteX65" fmla="*/ 374466 w 608797"/>
                <a:gd name="connsiteY65" fmla="*/ 423625 h 513964"/>
                <a:gd name="connsiteX66" fmla="*/ 374466 w 608797"/>
                <a:gd name="connsiteY66" fmla="*/ 424546 h 513964"/>
                <a:gd name="connsiteX67" fmla="*/ 374466 w 608797"/>
                <a:gd name="connsiteY67" fmla="*/ 470594 h 513964"/>
                <a:gd name="connsiteX68" fmla="*/ 361558 w 608797"/>
                <a:gd name="connsiteY68" fmla="*/ 483487 h 513964"/>
                <a:gd name="connsiteX69" fmla="*/ 247238 w 608797"/>
                <a:gd name="connsiteY69" fmla="*/ 483487 h 513964"/>
                <a:gd name="connsiteX70" fmla="*/ 234330 w 608797"/>
                <a:gd name="connsiteY70" fmla="*/ 470594 h 513964"/>
                <a:gd name="connsiteX71" fmla="*/ 234330 w 608797"/>
                <a:gd name="connsiteY71" fmla="*/ 418100 h 513964"/>
                <a:gd name="connsiteX72" fmla="*/ 235252 w 608797"/>
                <a:gd name="connsiteY72" fmla="*/ 418100 h 513964"/>
                <a:gd name="connsiteX73" fmla="*/ 179014 w 608797"/>
                <a:gd name="connsiteY73" fmla="*/ 268904 h 513964"/>
                <a:gd name="connsiteX74" fmla="*/ 304398 w 608797"/>
                <a:gd name="connsiteY74" fmla="*/ 143655 h 513964"/>
                <a:gd name="connsiteX75" fmla="*/ 502765 w 608797"/>
                <a:gd name="connsiteY75" fmla="*/ 89382 h 513964"/>
                <a:gd name="connsiteX76" fmla="*/ 520298 w 608797"/>
                <a:gd name="connsiteY76" fmla="*/ 89382 h 513964"/>
                <a:gd name="connsiteX77" fmla="*/ 520298 w 608797"/>
                <a:gd name="connsiteY77" fmla="*/ 106896 h 513964"/>
                <a:gd name="connsiteX78" fmla="*/ 473235 w 608797"/>
                <a:gd name="connsiteY78" fmla="*/ 152987 h 513964"/>
                <a:gd name="connsiteX79" fmla="*/ 464929 w 608797"/>
                <a:gd name="connsiteY79" fmla="*/ 156675 h 513964"/>
                <a:gd name="connsiteX80" fmla="*/ 455701 w 608797"/>
                <a:gd name="connsiteY80" fmla="*/ 152987 h 513964"/>
                <a:gd name="connsiteX81" fmla="*/ 455701 w 608797"/>
                <a:gd name="connsiteY81" fmla="*/ 135473 h 513964"/>
                <a:gd name="connsiteX82" fmla="*/ 89486 w 608797"/>
                <a:gd name="connsiteY82" fmla="*/ 89378 h 513964"/>
                <a:gd name="connsiteX83" fmla="*/ 106081 w 608797"/>
                <a:gd name="connsiteY83" fmla="*/ 89378 h 513964"/>
                <a:gd name="connsiteX84" fmla="*/ 153100 w 608797"/>
                <a:gd name="connsiteY84" fmla="*/ 135426 h 513964"/>
                <a:gd name="connsiteX85" fmla="*/ 153100 w 608797"/>
                <a:gd name="connsiteY85" fmla="*/ 152924 h 513964"/>
                <a:gd name="connsiteX86" fmla="*/ 152178 w 608797"/>
                <a:gd name="connsiteY86" fmla="*/ 153845 h 513964"/>
                <a:gd name="connsiteX87" fmla="*/ 151256 w 608797"/>
                <a:gd name="connsiteY87" fmla="*/ 154766 h 513964"/>
                <a:gd name="connsiteX88" fmla="*/ 142037 w 608797"/>
                <a:gd name="connsiteY88" fmla="*/ 158450 h 513964"/>
                <a:gd name="connsiteX89" fmla="*/ 133739 w 608797"/>
                <a:gd name="connsiteY89" fmla="*/ 155687 h 513964"/>
                <a:gd name="connsiteX90" fmla="*/ 86720 w 608797"/>
                <a:gd name="connsiteY90" fmla="*/ 109639 h 513964"/>
                <a:gd name="connsiteX91" fmla="*/ 86720 w 608797"/>
                <a:gd name="connsiteY91" fmla="*/ 92140 h 513964"/>
                <a:gd name="connsiteX92" fmla="*/ 87642 w 608797"/>
                <a:gd name="connsiteY92" fmla="*/ 91219 h 513964"/>
                <a:gd name="connsiteX93" fmla="*/ 89486 w 608797"/>
                <a:gd name="connsiteY93" fmla="*/ 89378 h 513964"/>
                <a:gd name="connsiteX94" fmla="*/ 422896 w 608797"/>
                <a:gd name="connsiteY94" fmla="*/ 28309 h 513964"/>
                <a:gd name="connsiteX95" fmla="*/ 432579 w 608797"/>
                <a:gd name="connsiteY95" fmla="*/ 28654 h 513964"/>
                <a:gd name="connsiteX96" fmla="*/ 438112 w 608797"/>
                <a:gd name="connsiteY96" fmla="*/ 44312 h 513964"/>
                <a:gd name="connsiteX97" fmla="*/ 410446 w 608797"/>
                <a:gd name="connsiteY97" fmla="*/ 104183 h 513964"/>
                <a:gd name="connsiteX98" fmla="*/ 399380 w 608797"/>
                <a:gd name="connsiteY98" fmla="*/ 111552 h 513964"/>
                <a:gd name="connsiteX99" fmla="*/ 393847 w 608797"/>
                <a:gd name="connsiteY99" fmla="*/ 110631 h 513964"/>
                <a:gd name="connsiteX100" fmla="*/ 388314 w 608797"/>
                <a:gd name="connsiteY100" fmla="*/ 94051 h 513964"/>
                <a:gd name="connsiteX101" fmla="*/ 415980 w 608797"/>
                <a:gd name="connsiteY101" fmla="*/ 34181 h 513964"/>
                <a:gd name="connsiteX102" fmla="*/ 422896 w 608797"/>
                <a:gd name="connsiteY102" fmla="*/ 28309 h 513964"/>
                <a:gd name="connsiteX103" fmla="*/ 192821 w 608797"/>
                <a:gd name="connsiteY103" fmla="*/ 21254 h 513964"/>
                <a:gd name="connsiteX104" fmla="*/ 209417 w 608797"/>
                <a:gd name="connsiteY104" fmla="*/ 28617 h 513964"/>
                <a:gd name="connsiteX105" fmla="*/ 233390 w 608797"/>
                <a:gd name="connsiteY105" fmla="*/ 89362 h 513964"/>
                <a:gd name="connsiteX106" fmla="*/ 226014 w 608797"/>
                <a:gd name="connsiteY106" fmla="*/ 105008 h 513964"/>
                <a:gd name="connsiteX107" fmla="*/ 221404 w 608797"/>
                <a:gd name="connsiteY107" fmla="*/ 105929 h 513964"/>
                <a:gd name="connsiteX108" fmla="*/ 210340 w 608797"/>
                <a:gd name="connsiteY108" fmla="*/ 98566 h 513964"/>
                <a:gd name="connsiteX109" fmla="*/ 186367 w 608797"/>
                <a:gd name="connsiteY109" fmla="*/ 36900 h 513964"/>
                <a:gd name="connsiteX110" fmla="*/ 192821 w 608797"/>
                <a:gd name="connsiteY110" fmla="*/ 21254 h 513964"/>
                <a:gd name="connsiteX111" fmla="*/ 304399 w 608797"/>
                <a:gd name="connsiteY111" fmla="*/ 0 h 513964"/>
                <a:gd name="connsiteX112" fmla="*/ 316456 w 608797"/>
                <a:gd name="connsiteY112" fmla="*/ 11971 h 513964"/>
                <a:gd name="connsiteX113" fmla="*/ 316456 w 608797"/>
                <a:gd name="connsiteY113" fmla="*/ 78275 h 513964"/>
                <a:gd name="connsiteX114" fmla="*/ 304399 w 608797"/>
                <a:gd name="connsiteY114" fmla="*/ 90247 h 513964"/>
                <a:gd name="connsiteX115" fmla="*/ 292341 w 608797"/>
                <a:gd name="connsiteY115" fmla="*/ 78275 h 513964"/>
                <a:gd name="connsiteX116" fmla="*/ 292341 w 608797"/>
                <a:gd name="connsiteY116" fmla="*/ 11971 h 513964"/>
                <a:gd name="connsiteX117" fmla="*/ 304399 w 608797"/>
                <a:gd name="connsiteY117" fmla="*/ 0 h 51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608797" h="513964">
                  <a:moveTo>
                    <a:pt x="277608" y="489109"/>
                  </a:moveTo>
                  <a:lnTo>
                    <a:pt x="331189" y="489109"/>
                  </a:lnTo>
                  <a:cubicBezTo>
                    <a:pt x="338579" y="489109"/>
                    <a:pt x="344122" y="494633"/>
                    <a:pt x="344122" y="501997"/>
                  </a:cubicBezTo>
                  <a:cubicBezTo>
                    <a:pt x="344122" y="508441"/>
                    <a:pt x="338579" y="513964"/>
                    <a:pt x="331189" y="513964"/>
                  </a:cubicBezTo>
                  <a:lnTo>
                    <a:pt x="277608" y="513964"/>
                  </a:lnTo>
                  <a:cubicBezTo>
                    <a:pt x="270218" y="513964"/>
                    <a:pt x="264675" y="508441"/>
                    <a:pt x="264675" y="501997"/>
                  </a:cubicBezTo>
                  <a:cubicBezTo>
                    <a:pt x="264675" y="494633"/>
                    <a:pt x="270218" y="489109"/>
                    <a:pt x="277608" y="489109"/>
                  </a:cubicBezTo>
                  <a:close/>
                  <a:moveTo>
                    <a:pt x="259223" y="430993"/>
                  </a:moveTo>
                  <a:lnTo>
                    <a:pt x="259223" y="458621"/>
                  </a:lnTo>
                  <a:lnTo>
                    <a:pt x="349573" y="458621"/>
                  </a:lnTo>
                  <a:lnTo>
                    <a:pt x="349573" y="430993"/>
                  </a:lnTo>
                  <a:close/>
                  <a:moveTo>
                    <a:pt x="104682" y="390182"/>
                  </a:moveTo>
                  <a:cubicBezTo>
                    <a:pt x="107678" y="391217"/>
                    <a:pt x="110213" y="393288"/>
                    <a:pt x="111596" y="396049"/>
                  </a:cubicBezTo>
                  <a:cubicBezTo>
                    <a:pt x="114362" y="402491"/>
                    <a:pt x="111596" y="409853"/>
                    <a:pt x="105143" y="412614"/>
                  </a:cubicBezTo>
                  <a:lnTo>
                    <a:pt x="46139" y="441142"/>
                  </a:lnTo>
                  <a:cubicBezTo>
                    <a:pt x="44295" y="442062"/>
                    <a:pt x="42451" y="442062"/>
                    <a:pt x="40607" y="442062"/>
                  </a:cubicBezTo>
                  <a:cubicBezTo>
                    <a:pt x="35997" y="442062"/>
                    <a:pt x="31388" y="440222"/>
                    <a:pt x="29544" y="435620"/>
                  </a:cubicBezTo>
                  <a:cubicBezTo>
                    <a:pt x="26778" y="429178"/>
                    <a:pt x="29544" y="421816"/>
                    <a:pt x="35075" y="419055"/>
                  </a:cubicBezTo>
                  <a:lnTo>
                    <a:pt x="95001" y="390527"/>
                  </a:lnTo>
                  <a:cubicBezTo>
                    <a:pt x="98228" y="389147"/>
                    <a:pt x="101685" y="389147"/>
                    <a:pt x="104682" y="390182"/>
                  </a:cubicBezTo>
                  <a:close/>
                  <a:moveTo>
                    <a:pt x="522056" y="368479"/>
                  </a:moveTo>
                  <a:lnTo>
                    <a:pt x="583857" y="389616"/>
                  </a:lnTo>
                  <a:cubicBezTo>
                    <a:pt x="590313" y="392373"/>
                    <a:pt x="594003" y="398806"/>
                    <a:pt x="591236" y="405238"/>
                  </a:cubicBezTo>
                  <a:cubicBezTo>
                    <a:pt x="589391" y="410752"/>
                    <a:pt x="584779" y="413509"/>
                    <a:pt x="580167" y="413509"/>
                  </a:cubicBezTo>
                  <a:cubicBezTo>
                    <a:pt x="578322" y="413509"/>
                    <a:pt x="577400" y="413509"/>
                    <a:pt x="575555" y="412590"/>
                  </a:cubicBezTo>
                  <a:lnTo>
                    <a:pt x="513754" y="391454"/>
                  </a:lnTo>
                  <a:cubicBezTo>
                    <a:pt x="507298" y="388697"/>
                    <a:pt x="503608" y="382264"/>
                    <a:pt x="506375" y="375831"/>
                  </a:cubicBezTo>
                  <a:cubicBezTo>
                    <a:pt x="508220" y="369398"/>
                    <a:pt x="515599" y="365722"/>
                    <a:pt x="522056" y="368479"/>
                  </a:cubicBezTo>
                  <a:close/>
                  <a:moveTo>
                    <a:pt x="77481" y="300217"/>
                  </a:moveTo>
                  <a:cubicBezTo>
                    <a:pt x="84861" y="299295"/>
                    <a:pt x="90395" y="304828"/>
                    <a:pt x="90395" y="311284"/>
                  </a:cubicBezTo>
                  <a:cubicBezTo>
                    <a:pt x="90395" y="318661"/>
                    <a:pt x="85783" y="324195"/>
                    <a:pt x="78404" y="324195"/>
                  </a:cubicBezTo>
                  <a:lnTo>
                    <a:pt x="12914" y="326961"/>
                  </a:lnTo>
                  <a:cubicBezTo>
                    <a:pt x="12914" y="326961"/>
                    <a:pt x="11991" y="326961"/>
                    <a:pt x="11991" y="326961"/>
                  </a:cubicBezTo>
                  <a:cubicBezTo>
                    <a:pt x="5534" y="326961"/>
                    <a:pt x="0" y="321428"/>
                    <a:pt x="0" y="314973"/>
                  </a:cubicBezTo>
                  <a:cubicBezTo>
                    <a:pt x="0" y="307595"/>
                    <a:pt x="5534" y="302062"/>
                    <a:pt x="11991" y="302062"/>
                  </a:cubicBezTo>
                  <a:close/>
                  <a:moveTo>
                    <a:pt x="595883" y="281837"/>
                  </a:moveTo>
                  <a:cubicBezTo>
                    <a:pt x="603263" y="281837"/>
                    <a:pt x="608797" y="287378"/>
                    <a:pt x="608797" y="293841"/>
                  </a:cubicBezTo>
                  <a:cubicBezTo>
                    <a:pt x="608797" y="300305"/>
                    <a:pt x="604185" y="306768"/>
                    <a:pt x="596806" y="306768"/>
                  </a:cubicBezTo>
                  <a:lnTo>
                    <a:pt x="531316" y="308615"/>
                  </a:lnTo>
                  <a:cubicBezTo>
                    <a:pt x="530393" y="308615"/>
                    <a:pt x="530393" y="308615"/>
                    <a:pt x="530393" y="308615"/>
                  </a:cubicBezTo>
                  <a:cubicBezTo>
                    <a:pt x="523936" y="308615"/>
                    <a:pt x="518402" y="303998"/>
                    <a:pt x="518402" y="296611"/>
                  </a:cubicBezTo>
                  <a:cubicBezTo>
                    <a:pt x="518402" y="290148"/>
                    <a:pt x="523014" y="284607"/>
                    <a:pt x="530393" y="284607"/>
                  </a:cubicBezTo>
                  <a:close/>
                  <a:moveTo>
                    <a:pt x="33243" y="195351"/>
                  </a:moveTo>
                  <a:lnTo>
                    <a:pt x="95044" y="217406"/>
                  </a:lnTo>
                  <a:cubicBezTo>
                    <a:pt x="101500" y="220163"/>
                    <a:pt x="105190" y="226596"/>
                    <a:pt x="102423" y="233029"/>
                  </a:cubicBezTo>
                  <a:cubicBezTo>
                    <a:pt x="100578" y="238543"/>
                    <a:pt x="95966" y="241300"/>
                    <a:pt x="91354" y="241300"/>
                  </a:cubicBezTo>
                  <a:cubicBezTo>
                    <a:pt x="89509" y="241300"/>
                    <a:pt x="88587" y="241300"/>
                    <a:pt x="86742" y="240381"/>
                  </a:cubicBezTo>
                  <a:lnTo>
                    <a:pt x="24941" y="218325"/>
                  </a:lnTo>
                  <a:cubicBezTo>
                    <a:pt x="18485" y="216487"/>
                    <a:pt x="14795" y="209135"/>
                    <a:pt x="17562" y="202703"/>
                  </a:cubicBezTo>
                  <a:cubicBezTo>
                    <a:pt x="19407" y="196270"/>
                    <a:pt x="26786" y="193513"/>
                    <a:pt x="33243" y="195351"/>
                  </a:cubicBezTo>
                  <a:close/>
                  <a:moveTo>
                    <a:pt x="304398" y="168521"/>
                  </a:moveTo>
                  <a:cubicBezTo>
                    <a:pt x="249082" y="168521"/>
                    <a:pt x="203906" y="213647"/>
                    <a:pt x="203906" y="268904"/>
                  </a:cubicBezTo>
                  <a:cubicBezTo>
                    <a:pt x="203906" y="299296"/>
                    <a:pt x="238940" y="372973"/>
                    <a:pt x="256457" y="406127"/>
                  </a:cubicBezTo>
                  <a:lnTo>
                    <a:pt x="356027" y="406127"/>
                  </a:lnTo>
                  <a:cubicBezTo>
                    <a:pt x="372622" y="372973"/>
                    <a:pt x="404890" y="301138"/>
                    <a:pt x="404890" y="268904"/>
                  </a:cubicBezTo>
                  <a:cubicBezTo>
                    <a:pt x="404890" y="213647"/>
                    <a:pt x="359714" y="168521"/>
                    <a:pt x="304398" y="168521"/>
                  </a:cubicBezTo>
                  <a:close/>
                  <a:moveTo>
                    <a:pt x="562658" y="167721"/>
                  </a:moveTo>
                  <a:cubicBezTo>
                    <a:pt x="569112" y="164960"/>
                    <a:pt x="576487" y="166800"/>
                    <a:pt x="579253" y="173242"/>
                  </a:cubicBezTo>
                  <a:cubicBezTo>
                    <a:pt x="582019" y="179684"/>
                    <a:pt x="579253" y="187046"/>
                    <a:pt x="573722" y="189807"/>
                  </a:cubicBezTo>
                  <a:lnTo>
                    <a:pt x="513796" y="218335"/>
                  </a:lnTo>
                  <a:cubicBezTo>
                    <a:pt x="511952" y="219256"/>
                    <a:pt x="510108" y="219256"/>
                    <a:pt x="508264" y="219256"/>
                  </a:cubicBezTo>
                  <a:cubicBezTo>
                    <a:pt x="503654" y="219256"/>
                    <a:pt x="499967" y="216495"/>
                    <a:pt x="497201" y="211894"/>
                  </a:cubicBezTo>
                  <a:cubicBezTo>
                    <a:pt x="494435" y="206372"/>
                    <a:pt x="497201" y="199010"/>
                    <a:pt x="503654" y="196249"/>
                  </a:cubicBezTo>
                  <a:close/>
                  <a:moveTo>
                    <a:pt x="304398" y="143655"/>
                  </a:moveTo>
                  <a:cubicBezTo>
                    <a:pt x="373544" y="143655"/>
                    <a:pt x="429782" y="199833"/>
                    <a:pt x="429782" y="268904"/>
                  </a:cubicBezTo>
                  <a:cubicBezTo>
                    <a:pt x="429782" y="316795"/>
                    <a:pt x="377231" y="419941"/>
                    <a:pt x="374466" y="423625"/>
                  </a:cubicBezTo>
                  <a:cubicBezTo>
                    <a:pt x="374466" y="424546"/>
                    <a:pt x="374466" y="424546"/>
                    <a:pt x="374466" y="424546"/>
                  </a:cubicBezTo>
                  <a:lnTo>
                    <a:pt x="374466" y="470594"/>
                  </a:lnTo>
                  <a:cubicBezTo>
                    <a:pt x="374466" y="477962"/>
                    <a:pt x="368934" y="483487"/>
                    <a:pt x="361558" y="483487"/>
                  </a:cubicBezTo>
                  <a:lnTo>
                    <a:pt x="247238" y="483487"/>
                  </a:lnTo>
                  <a:cubicBezTo>
                    <a:pt x="239862" y="483487"/>
                    <a:pt x="234330" y="477962"/>
                    <a:pt x="234330" y="470594"/>
                  </a:cubicBezTo>
                  <a:lnTo>
                    <a:pt x="234330" y="418100"/>
                  </a:lnTo>
                  <a:cubicBezTo>
                    <a:pt x="234330" y="418100"/>
                    <a:pt x="235252" y="418100"/>
                    <a:pt x="235252" y="418100"/>
                  </a:cubicBezTo>
                  <a:cubicBezTo>
                    <a:pt x="221423" y="392313"/>
                    <a:pt x="179014" y="308506"/>
                    <a:pt x="179014" y="268904"/>
                  </a:cubicBezTo>
                  <a:cubicBezTo>
                    <a:pt x="179014" y="199833"/>
                    <a:pt x="235252" y="143655"/>
                    <a:pt x="304398" y="143655"/>
                  </a:cubicBezTo>
                  <a:close/>
                  <a:moveTo>
                    <a:pt x="502765" y="89382"/>
                  </a:moveTo>
                  <a:cubicBezTo>
                    <a:pt x="507379" y="84773"/>
                    <a:pt x="514761" y="84773"/>
                    <a:pt x="520298" y="89382"/>
                  </a:cubicBezTo>
                  <a:cubicBezTo>
                    <a:pt x="524912" y="93991"/>
                    <a:pt x="524912" y="102287"/>
                    <a:pt x="520298" y="106896"/>
                  </a:cubicBezTo>
                  <a:lnTo>
                    <a:pt x="473235" y="152987"/>
                  </a:lnTo>
                  <a:cubicBezTo>
                    <a:pt x="470466" y="155753"/>
                    <a:pt x="467698" y="156675"/>
                    <a:pt x="464929" y="156675"/>
                  </a:cubicBezTo>
                  <a:cubicBezTo>
                    <a:pt x="461238" y="156675"/>
                    <a:pt x="458469" y="155753"/>
                    <a:pt x="455701" y="152987"/>
                  </a:cubicBezTo>
                  <a:cubicBezTo>
                    <a:pt x="451087" y="148378"/>
                    <a:pt x="451087" y="141004"/>
                    <a:pt x="455701" y="135473"/>
                  </a:cubicBezTo>
                  <a:close/>
                  <a:moveTo>
                    <a:pt x="89486" y="89378"/>
                  </a:moveTo>
                  <a:cubicBezTo>
                    <a:pt x="94095" y="84773"/>
                    <a:pt x="101471" y="84773"/>
                    <a:pt x="106081" y="89378"/>
                  </a:cubicBezTo>
                  <a:lnTo>
                    <a:pt x="153100" y="135426"/>
                  </a:lnTo>
                  <a:cubicBezTo>
                    <a:pt x="157710" y="140951"/>
                    <a:pt x="157710" y="148319"/>
                    <a:pt x="153100" y="152924"/>
                  </a:cubicBezTo>
                  <a:cubicBezTo>
                    <a:pt x="153100" y="153845"/>
                    <a:pt x="152178" y="153845"/>
                    <a:pt x="152178" y="153845"/>
                  </a:cubicBezTo>
                  <a:cubicBezTo>
                    <a:pt x="152178" y="153845"/>
                    <a:pt x="151256" y="154766"/>
                    <a:pt x="151256" y="154766"/>
                  </a:cubicBezTo>
                  <a:cubicBezTo>
                    <a:pt x="148490" y="157529"/>
                    <a:pt x="145725" y="158450"/>
                    <a:pt x="142037" y="158450"/>
                  </a:cubicBezTo>
                  <a:cubicBezTo>
                    <a:pt x="139271" y="158450"/>
                    <a:pt x="136505" y="157529"/>
                    <a:pt x="133739" y="155687"/>
                  </a:cubicBezTo>
                  <a:lnTo>
                    <a:pt x="86720" y="109639"/>
                  </a:lnTo>
                  <a:cubicBezTo>
                    <a:pt x="82110" y="104113"/>
                    <a:pt x="82110" y="96745"/>
                    <a:pt x="86720" y="92140"/>
                  </a:cubicBezTo>
                  <a:cubicBezTo>
                    <a:pt x="86720" y="91219"/>
                    <a:pt x="87642" y="91219"/>
                    <a:pt x="87642" y="91219"/>
                  </a:cubicBezTo>
                  <a:cubicBezTo>
                    <a:pt x="88564" y="90299"/>
                    <a:pt x="88564" y="89378"/>
                    <a:pt x="89486" y="89378"/>
                  </a:cubicBezTo>
                  <a:close/>
                  <a:moveTo>
                    <a:pt x="422896" y="28309"/>
                  </a:moveTo>
                  <a:cubicBezTo>
                    <a:pt x="425893" y="27273"/>
                    <a:pt x="429352" y="27273"/>
                    <a:pt x="432579" y="28654"/>
                  </a:cubicBezTo>
                  <a:cubicBezTo>
                    <a:pt x="438112" y="31417"/>
                    <a:pt x="440879" y="38786"/>
                    <a:pt x="438112" y="44312"/>
                  </a:cubicBezTo>
                  <a:lnTo>
                    <a:pt x="410446" y="104183"/>
                  </a:lnTo>
                  <a:cubicBezTo>
                    <a:pt x="408602" y="108788"/>
                    <a:pt x="403991" y="111552"/>
                    <a:pt x="399380" y="111552"/>
                  </a:cubicBezTo>
                  <a:cubicBezTo>
                    <a:pt x="397536" y="111552"/>
                    <a:pt x="395691" y="111552"/>
                    <a:pt x="393847" y="110631"/>
                  </a:cubicBezTo>
                  <a:cubicBezTo>
                    <a:pt x="388314" y="107867"/>
                    <a:pt x="385547" y="100499"/>
                    <a:pt x="388314" y="94051"/>
                  </a:cubicBezTo>
                  <a:lnTo>
                    <a:pt x="415980" y="34181"/>
                  </a:lnTo>
                  <a:cubicBezTo>
                    <a:pt x="417363" y="31418"/>
                    <a:pt x="419899" y="29345"/>
                    <a:pt x="422896" y="28309"/>
                  </a:cubicBezTo>
                  <a:close/>
                  <a:moveTo>
                    <a:pt x="192821" y="21254"/>
                  </a:moveTo>
                  <a:cubicBezTo>
                    <a:pt x="199275" y="18493"/>
                    <a:pt x="206651" y="22174"/>
                    <a:pt x="209417" y="28617"/>
                  </a:cubicBezTo>
                  <a:lnTo>
                    <a:pt x="233390" y="89362"/>
                  </a:lnTo>
                  <a:cubicBezTo>
                    <a:pt x="235234" y="95805"/>
                    <a:pt x="232468" y="103168"/>
                    <a:pt x="226014" y="105008"/>
                  </a:cubicBezTo>
                  <a:cubicBezTo>
                    <a:pt x="225092" y="105929"/>
                    <a:pt x="223248" y="105929"/>
                    <a:pt x="221404" y="105929"/>
                  </a:cubicBezTo>
                  <a:cubicBezTo>
                    <a:pt x="216794" y="105929"/>
                    <a:pt x="212184" y="103168"/>
                    <a:pt x="210340" y="98566"/>
                  </a:cubicBezTo>
                  <a:lnTo>
                    <a:pt x="186367" y="36900"/>
                  </a:lnTo>
                  <a:cubicBezTo>
                    <a:pt x="183601" y="30458"/>
                    <a:pt x="186367" y="24015"/>
                    <a:pt x="192821" y="21254"/>
                  </a:cubicBezTo>
                  <a:close/>
                  <a:moveTo>
                    <a:pt x="304399" y="0"/>
                  </a:moveTo>
                  <a:cubicBezTo>
                    <a:pt x="310891" y="0"/>
                    <a:pt x="316456" y="5525"/>
                    <a:pt x="316456" y="11971"/>
                  </a:cubicBezTo>
                  <a:lnTo>
                    <a:pt x="316456" y="78275"/>
                  </a:lnTo>
                  <a:cubicBezTo>
                    <a:pt x="316456" y="84721"/>
                    <a:pt x="310891" y="90247"/>
                    <a:pt x="304399" y="90247"/>
                  </a:cubicBezTo>
                  <a:cubicBezTo>
                    <a:pt x="297906" y="90247"/>
                    <a:pt x="292341" y="84721"/>
                    <a:pt x="292341" y="78275"/>
                  </a:cubicBezTo>
                  <a:lnTo>
                    <a:pt x="292341" y="11971"/>
                  </a:lnTo>
                  <a:cubicBezTo>
                    <a:pt x="292341" y="5525"/>
                    <a:pt x="297906" y="0"/>
                    <a:pt x="3043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" name="文本框 2"/>
          <p:cNvSpPr txBox="1"/>
          <p:nvPr/>
        </p:nvSpPr>
        <p:spPr>
          <a:xfrm>
            <a:off x="5496560" y="3032760"/>
            <a:ext cx="151384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FastGCN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04940" y="4820285"/>
            <a:ext cx="146812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GraphSAGE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17415" y="4820285"/>
            <a:ext cx="151384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GCN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91430" y="6092190"/>
            <a:ext cx="12979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17/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18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展望总结</a:t>
            </a:r>
            <a:endParaRPr lang="zh-CN" altLang="en-US" dirty="0"/>
          </a:p>
        </p:txBody>
      </p:sp>
      <p:grpSp>
        <p:nvGrpSpPr>
          <p:cNvPr id="33" name="组合 32"/>
          <p:cNvGrpSpPr/>
          <p:nvPr/>
        </p:nvGrpSpPr>
        <p:grpSpPr>
          <a:xfrm>
            <a:off x="1250396" y="1665139"/>
            <a:ext cx="9356397" cy="4118056"/>
            <a:chOff x="1142000" y="1573171"/>
            <a:chExt cx="9356397" cy="4118056"/>
          </a:xfrm>
        </p:grpSpPr>
        <p:sp>
          <p:nvSpPr>
            <p:cNvPr id="29" name="矩形: 圆角 28"/>
            <p:cNvSpPr/>
            <p:nvPr/>
          </p:nvSpPr>
          <p:spPr>
            <a:xfrm>
              <a:off x="2379287" y="1777006"/>
              <a:ext cx="8119110" cy="3710940"/>
            </a:xfrm>
            <a:prstGeom prst="roundRect">
              <a:avLst>
                <a:gd name="adj" fmla="val 2971"/>
              </a:avLst>
            </a:prstGeom>
            <a:pattFill prst="lt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kern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: 圆角 21"/>
            <p:cNvSpPr/>
            <p:nvPr/>
          </p:nvSpPr>
          <p:spPr>
            <a:xfrm>
              <a:off x="1243083" y="1573171"/>
              <a:ext cx="1580600" cy="4118056"/>
            </a:xfrm>
            <a:prstGeom prst="roundRect">
              <a:avLst>
                <a:gd name="adj" fmla="val 4963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1142000" y="5019870"/>
              <a:ext cx="135517" cy="135517"/>
            </a:xfrm>
            <a:custGeom>
              <a:avLst/>
              <a:gdLst>
                <a:gd name="connsiteX0" fmla="*/ 273 w 189755"/>
                <a:gd name="connsiteY0" fmla="*/ 95523 h 189755"/>
                <a:gd name="connsiteX1" fmla="*/ 95523 w 189755"/>
                <a:gd name="connsiteY1" fmla="*/ 190773 h 189755"/>
                <a:gd name="connsiteX2" fmla="*/ 190773 w 189755"/>
                <a:gd name="connsiteY2" fmla="*/ 95523 h 189755"/>
                <a:gd name="connsiteX3" fmla="*/ 95523 w 189755"/>
                <a:gd name="connsiteY3" fmla="*/ 273 h 189755"/>
                <a:gd name="connsiteX4" fmla="*/ 273 w 189755"/>
                <a:gd name="connsiteY4" fmla="*/ 95523 h 189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755" h="189755">
                  <a:moveTo>
                    <a:pt x="273" y="95523"/>
                  </a:moveTo>
                  <a:cubicBezTo>
                    <a:pt x="273" y="148128"/>
                    <a:pt x="42917" y="190773"/>
                    <a:pt x="95523" y="190773"/>
                  </a:cubicBezTo>
                  <a:cubicBezTo>
                    <a:pt x="148128" y="190773"/>
                    <a:pt x="190773" y="148128"/>
                    <a:pt x="190773" y="95523"/>
                  </a:cubicBezTo>
                  <a:cubicBezTo>
                    <a:pt x="190773" y="42917"/>
                    <a:pt x="148128" y="273"/>
                    <a:pt x="95523" y="273"/>
                  </a:cubicBezTo>
                  <a:cubicBezTo>
                    <a:pt x="42917" y="273"/>
                    <a:pt x="273" y="42917"/>
                    <a:pt x="273" y="95523"/>
                  </a:cubicBezTo>
                  <a:close/>
                </a:path>
              </a:pathLst>
            </a:custGeom>
            <a:solidFill>
              <a:srgbClr val="FFFFFF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560818" y="1776532"/>
              <a:ext cx="1188969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总结：</a:t>
              </a:r>
              <a:endPara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057932" y="2131962"/>
              <a:ext cx="2237144" cy="45085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342900" indent="-34290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altLang="zh-CN" dirty="0">
                <a:latin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230880" y="2139315"/>
            <a:ext cx="7376160" cy="1889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</a:t>
            </a:r>
            <a:r>
              <a:rPr lang="zh-CN" altLang="en-US" b="1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稠密图</a:t>
            </a:r>
            <a:r>
              <a:rPr lang="zh-CN" altLang="en-US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上，</a:t>
            </a:r>
            <a:r>
              <a:rPr lang="zh-CN" altLang="en-US" b="1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重要性抽样</a:t>
            </a:r>
            <a:r>
              <a:rPr lang="zh-CN" altLang="en-US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的引入使得Fast</a:t>
            </a:r>
            <a:r>
              <a:rPr lang="en-US" altLang="zh-CN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GCN</a:t>
            </a:r>
            <a:r>
              <a:rPr lang="zh-CN" altLang="en-US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zh-CN" altLang="en-US" b="1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方差得以优化</a:t>
            </a:r>
            <a:r>
              <a:rPr lang="zh-CN" altLang="en-US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b="1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训练精度</a:t>
            </a:r>
            <a:r>
              <a:rPr lang="zh-CN" altLang="en-US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大幅提高。蒙特卡洛近似积分的使用，降低了计算复杂度。通过与</a:t>
            </a:r>
            <a:r>
              <a:rPr lang="en-US" altLang="zh-CN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GCN</a:t>
            </a:r>
            <a:r>
              <a:rPr lang="zh-CN" altLang="en-US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GraphSAGE</a:t>
            </a:r>
            <a:r>
              <a:rPr lang="zh-CN" altLang="en-US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相关算法的比较，充分体现出</a:t>
            </a:r>
            <a:r>
              <a:rPr lang="zh-CN" altLang="en-US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Fast图卷积在</a:t>
            </a:r>
            <a:r>
              <a:rPr lang="zh-CN" altLang="en-US" b="1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局部结构保持</a:t>
            </a:r>
            <a:r>
              <a:rPr lang="zh-CN" altLang="en-US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方法中的应用优势，展现出</a:t>
            </a:r>
            <a:r>
              <a:rPr lang="en-US" altLang="zh-CN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FastGCN</a:t>
            </a:r>
            <a:r>
              <a:rPr lang="zh-CN" altLang="en-US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所具有的</a:t>
            </a:r>
            <a:r>
              <a:rPr lang="zh-CN" altLang="en-US" b="1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效率高</a:t>
            </a:r>
            <a:r>
              <a:rPr lang="zh-CN" altLang="en-US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b="1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计算复杂度低</a:t>
            </a:r>
            <a:r>
              <a:rPr lang="zh-CN" altLang="en-US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b="1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泛化能力强</a:t>
            </a:r>
            <a:r>
              <a:rPr lang="zh-CN" altLang="en-US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等特点，</a:t>
            </a:r>
            <a:r>
              <a:rPr lang="en-US" altLang="zh-CN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FastGCN</a:t>
            </a:r>
            <a:r>
              <a:rPr lang="zh-CN" altLang="en-US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使得图卷积的应用范围更加广泛。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674110" y="4229735"/>
            <a:ext cx="189738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kern="0" dirty="0" smtClean="0">
                <a:latin typeface="微软雅黑" panose="020B0503020204020204" charset="-122"/>
                <a:ea typeface="微软雅黑" panose="020B0503020204020204" charset="-122"/>
              </a:rPr>
              <a:t>待改进：</a:t>
            </a:r>
            <a:endParaRPr lang="zh-CN" altLang="en-US" kern="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30470" y="4547235"/>
            <a:ext cx="342900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kern="0" dirty="0" smtClean="0">
                <a:latin typeface="微软雅黑" panose="020B0503020204020204" charset="-122"/>
                <a:ea typeface="微软雅黑" panose="020B0503020204020204" charset="-122"/>
              </a:rPr>
              <a:t>Fast</a:t>
            </a:r>
            <a:r>
              <a:rPr lang="zh-CN" altLang="en-US" kern="0" dirty="0" smtClean="0">
                <a:latin typeface="微软雅黑" panose="020B0503020204020204" charset="-122"/>
                <a:ea typeface="微软雅黑" panose="020B0503020204020204" charset="-122"/>
              </a:rPr>
              <a:t>GCN应用于小图</a:t>
            </a:r>
            <a:endParaRPr lang="zh-CN" altLang="en-US" kern="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kern="0" dirty="0" smtClean="0">
                <a:latin typeface="微软雅黑" panose="020B0503020204020204" charset="-122"/>
                <a:ea typeface="微软雅黑" panose="020B0503020204020204" charset="-122"/>
              </a:rPr>
              <a:t>FastGCN应用于稀疏图</a:t>
            </a:r>
            <a:endParaRPr lang="zh-CN" altLang="en-US" kern="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2" name="Shape 2632"/>
          <p:cNvSpPr/>
          <p:nvPr/>
        </p:nvSpPr>
        <p:spPr>
          <a:xfrm>
            <a:off x="4756785" y="4680585"/>
            <a:ext cx="238125" cy="270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rgbClr val="2E2E35"/>
          </a:solidFill>
          <a:ln w="12700">
            <a:noFill/>
            <a:miter lim="400000"/>
          </a:ln>
        </p:spPr>
        <p:txBody>
          <a:bodyPr lIns="38090" tIns="38090" rIns="38090" bIns="38090" anchor="ctr"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Shape 2632"/>
          <p:cNvSpPr/>
          <p:nvPr/>
        </p:nvSpPr>
        <p:spPr>
          <a:xfrm>
            <a:off x="4756785" y="5034915"/>
            <a:ext cx="238125" cy="270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rgbClr val="2E2E35"/>
          </a:solidFill>
          <a:ln w="12700">
            <a:noFill/>
            <a:miter lim="400000"/>
          </a:ln>
        </p:spPr>
        <p:txBody>
          <a:bodyPr lIns="38090" tIns="38090" rIns="38090" bIns="38090" anchor="ctr"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91430" y="6092190"/>
            <a:ext cx="12979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18/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18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69214" y="3798900"/>
            <a:ext cx="118896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展望：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75574" y="2818715"/>
            <a:ext cx="8186902" cy="833759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汇报完毕</a:t>
            </a:r>
            <a:br>
              <a:rPr lang="zh-CN" altLang="en-US" dirty="0"/>
            </a:br>
            <a:r>
              <a:rPr lang="zh-CN" altLang="en-US" dirty="0"/>
              <a:t>请各位老师批评指正</a:t>
            </a:r>
            <a:r>
              <a:rPr lang="en-US" altLang="zh-CN" dirty="0"/>
              <a:t>!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课题概述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2"/>
          </p:nvPr>
        </p:nvSpPr>
        <p:spPr>
          <a:xfrm>
            <a:off x="7685406" y="1069770"/>
            <a:ext cx="4188460" cy="28783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Fast图卷积神经网络中局部结构保持方法研究</a:t>
            </a:r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7310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75031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7696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7889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8082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275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/>
          <a:lstStyle/>
          <a:p>
            <a:r>
              <a:rPr lang="zh-CN" altLang="en-US" dirty="0"/>
              <a:t>课题概述</a:t>
            </a:r>
            <a:r>
              <a:rPr lang="en-US" altLang="zh-CN" dirty="0"/>
              <a:t>——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875030" y="1858010"/>
            <a:ext cx="4624070" cy="29997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 卷积神经网络的出现使得神经网络在具有</a:t>
            </a:r>
            <a:r>
              <a:rPr lang="zh-CN" b="1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平移不变性</a:t>
            </a:r>
            <a:r>
              <a:rPr lang="zh-CN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的图形数据上可以轻松的实现特征提取与数据分类。</a:t>
            </a:r>
            <a:r>
              <a:rPr lang="zh-CN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卷积神经网络的原理是</a:t>
            </a:r>
            <a:r>
              <a:rPr lang="zh-CN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利用一个</a:t>
            </a:r>
            <a:r>
              <a:rPr lang="zh-CN" b="1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共享参数</a:t>
            </a:r>
            <a:r>
              <a:rPr lang="zh-CN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的过滤器，通过计算中心像素点以及相邻像素点的</a:t>
            </a:r>
            <a:r>
              <a:rPr lang="zh-CN" b="1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加权和</a:t>
            </a:r>
            <a:r>
              <a:rPr lang="zh-CN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来构成特征网络，实现空间特征的提取。</a:t>
            </a:r>
            <a:endParaRPr lang="zh-CN" b="0">
              <a:solidFill>
                <a:srgbClr val="1A1A1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endParaRPr lang="zh-CN" b="0">
              <a:solidFill>
                <a:srgbClr val="1A1A1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166610" y="3402965"/>
            <a:ext cx="206819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400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图</a:t>
            </a:r>
            <a:r>
              <a:rPr lang="en-US" altLang="zh-CN" sz="1400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sz="1400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-1 欧式空间图结构</a:t>
            </a:r>
            <a:endParaRPr lang="zh-CN" sz="1400" b="0">
              <a:solidFill>
                <a:srgbClr val="1A1A1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5905" y="1224280"/>
            <a:ext cx="2628900" cy="2178685"/>
          </a:xfrm>
          <a:prstGeom prst="rect">
            <a:avLst/>
          </a:prstGeom>
        </p:spPr>
      </p:pic>
      <p:pic>
        <p:nvPicPr>
          <p:cNvPr id="12" name="图片 1" descr="tempsni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795" y="3709670"/>
            <a:ext cx="3881120" cy="22148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591175" y="6092190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 algn="ctr"/>
            <a:r>
              <a:rPr lang="zh-CN" sz="1400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图</a:t>
            </a:r>
            <a:r>
              <a:rPr lang="en-US" altLang="zh-CN" sz="1400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sz="1400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US" altLang="zh-CN" sz="1400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sz="1400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 CNN中卷积提取特征的示意图</a:t>
            </a:r>
            <a:endParaRPr lang="zh-CN" sz="1400">
              <a:solidFill>
                <a:srgbClr val="1A1A1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26"/>
          <p:cNvSpPr>
            <a:spLocks noGrp="1"/>
          </p:cNvSpPr>
          <p:nvPr/>
        </p:nvSpPr>
        <p:spPr>
          <a:xfrm>
            <a:off x="2814320" y="574675"/>
            <a:ext cx="2082165" cy="3416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CNN</a:t>
            </a:r>
            <a:r>
              <a:rPr lang="zh-CN" altLang="en-US" sz="2400" dirty="0"/>
              <a:t>的应用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5091430" y="6092190"/>
            <a:ext cx="12979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1/18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417955" y="1642110"/>
            <a:ext cx="4552315" cy="42462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常见的</a:t>
            </a:r>
            <a:r>
              <a:rPr lang="zh-CN" altLang="en-US" b="1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拓补图</a:t>
            </a:r>
            <a:r>
              <a:rPr lang="zh-CN" altLang="en-US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具有</a:t>
            </a:r>
            <a:r>
              <a:rPr lang="zh-CN" altLang="en-US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两类信息：</a:t>
            </a:r>
            <a:endParaRPr lang="zh-CN" altLang="en-US">
              <a:solidFill>
                <a:srgbClr val="1A1A1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一、</a:t>
            </a:r>
            <a:r>
              <a:rPr lang="zh-CN" altLang="en-US" b="1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节点自身</a:t>
            </a:r>
            <a:r>
              <a:rPr lang="zh-CN" altLang="en-US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具有的信息</a:t>
            </a:r>
            <a:endParaRPr lang="zh-CN" altLang="en-US">
              <a:solidFill>
                <a:srgbClr val="1A1A1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二、是节点的</a:t>
            </a:r>
            <a:r>
              <a:rPr lang="zh-CN" altLang="en-US" b="1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结构信息</a:t>
            </a:r>
            <a:endParaRPr lang="zh-CN" altLang="en-US" b="1">
              <a:solidFill>
                <a:srgbClr val="1A1A1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b="1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en-US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它们具有以下三点特征：</a:t>
            </a:r>
            <a:br>
              <a:rPr lang="zh-CN" altLang="en-US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（1）拓补图数据的</a:t>
            </a:r>
            <a:r>
              <a:rPr lang="zh-CN" altLang="en-US" b="1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非欧几里得</a:t>
            </a:r>
            <a:r>
              <a:rPr lang="zh-CN" altLang="en-US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</a:t>
            </a:r>
            <a:endParaRPr lang="zh-CN" altLang="en-US">
              <a:solidFill>
                <a:srgbClr val="1A1A1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（2）拓补图数据的</a:t>
            </a:r>
            <a:r>
              <a:rPr lang="zh-CN" altLang="en-US" b="1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多样性</a:t>
            </a:r>
            <a:endParaRPr lang="zh-CN" altLang="en-US">
              <a:solidFill>
                <a:srgbClr val="1A1A1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（3）拓补图数据的</a:t>
            </a:r>
            <a:r>
              <a:rPr lang="zh-CN" altLang="en-US" b="1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规模庞大</a:t>
            </a:r>
            <a:endParaRPr lang="zh-CN" altLang="en-US">
              <a:solidFill>
                <a:srgbClr val="1A1A1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>
              <a:solidFill>
                <a:srgbClr val="1A1A1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     </a:t>
            </a:r>
            <a:endParaRPr lang="zh-CN" altLang="en-US" b="0">
              <a:solidFill>
                <a:srgbClr val="1A1A1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endParaRPr b="0">
              <a:solidFill>
                <a:srgbClr val="1A1A1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1" name="图片 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6090" y="1921510"/>
            <a:ext cx="2905760" cy="276225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868035" y="4946015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图1-</a:t>
            </a:r>
            <a:r>
              <a:rPr lang="en-US" altLang="zh-CN" sz="1400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sz="1400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非欧空间的拓补图结构</a:t>
            </a:r>
            <a:endParaRPr lang="zh-CN" sz="1400" b="0">
              <a:solidFill>
                <a:srgbClr val="1A1A1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26"/>
          <p:cNvSpPr>
            <a:spLocks noGrp="1"/>
          </p:cNvSpPr>
          <p:nvPr/>
        </p:nvSpPr>
        <p:spPr>
          <a:xfrm>
            <a:off x="919481" y="628370"/>
            <a:ext cx="7315200" cy="3418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课题概述</a:t>
            </a:r>
            <a:r>
              <a:rPr lang="en-US" altLang="zh-CN" dirty="0"/>
              <a:t>——</a:t>
            </a:r>
            <a:r>
              <a:rPr lang="zh-CN" altLang="en-US" dirty="0"/>
              <a:t>拓补图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091430" y="6092190"/>
            <a:ext cx="12979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2/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18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33450" y="1804035"/>
            <a:ext cx="5475605" cy="29997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</a:pPr>
            <a:r>
              <a:rPr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基本思想</a:t>
            </a:r>
            <a:r>
              <a:rPr lang="zh-CN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zh-CN">
              <a:solidFill>
                <a:srgbClr val="1A1A1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    通过卷积的方法把一个节点在图中的高维度邻接信息</a:t>
            </a:r>
            <a:r>
              <a:rPr b="1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降维</a:t>
            </a:r>
            <a:r>
              <a:rPr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到一个低维的向量表示，从而实现图的特征提取。</a:t>
            </a:r>
            <a:endParaRPr>
              <a:solidFill>
                <a:srgbClr val="1A1A1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    GCN</a:t>
            </a:r>
            <a:r>
              <a:rPr lang="zh-CN" altLang="en-US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的主要实现方法有</a:t>
            </a:r>
            <a:r>
              <a:rPr lang="zh-CN" altLang="en-US" b="1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谱图域</a:t>
            </a:r>
            <a:r>
              <a:rPr lang="zh-CN" altLang="en-US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zh-CN" altLang="en-US" b="1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空间域</a:t>
            </a:r>
            <a:r>
              <a:rPr lang="zh-CN" altLang="en-US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两种，本次研究使用到前者的原理，</a:t>
            </a:r>
            <a:r>
              <a:rPr lang="en-US" altLang="zh-CN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GCN</a:t>
            </a:r>
            <a:r>
              <a:rPr lang="zh-CN" altLang="en-US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通过傅里叶变换拓展到图的频域中，从而避免复杂的卷积计算</a:t>
            </a:r>
            <a:r>
              <a:rPr lang="zh-CN" altLang="en-US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b="0">
              <a:solidFill>
                <a:srgbClr val="1A1A1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409055" y="4803775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图1-</a:t>
            </a:r>
            <a:r>
              <a:rPr lang="en-US" altLang="zh-CN" sz="1400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4 </a:t>
            </a:r>
            <a:r>
              <a:rPr lang="zh-CN" sz="1400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两层GCN模型示意图</a:t>
            </a:r>
            <a:endParaRPr lang="zh-CN" sz="1400" b="0">
              <a:solidFill>
                <a:srgbClr val="1A1A1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9055" y="1682750"/>
            <a:ext cx="5276850" cy="28054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/>
          <a:lstStyle/>
          <a:p>
            <a:r>
              <a:rPr lang="zh-CN" altLang="en-US" dirty="0"/>
              <a:t>课题概述</a:t>
            </a:r>
            <a:r>
              <a:rPr lang="en-US" altLang="zh-CN" dirty="0"/>
              <a:t>——</a:t>
            </a:r>
            <a:endParaRPr lang="en-US" altLang="zh-CN" dirty="0"/>
          </a:p>
        </p:txBody>
      </p:sp>
      <p:sp>
        <p:nvSpPr>
          <p:cNvPr id="4" name="标题 26"/>
          <p:cNvSpPr>
            <a:spLocks noGrp="1"/>
          </p:cNvSpPr>
          <p:nvPr/>
        </p:nvSpPr>
        <p:spPr>
          <a:xfrm>
            <a:off x="2836545" y="574675"/>
            <a:ext cx="2082165" cy="3416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GC</a:t>
            </a:r>
            <a:r>
              <a:rPr lang="en-US" altLang="zh-CN" sz="2400" dirty="0"/>
              <a:t>N</a:t>
            </a:r>
            <a:r>
              <a:rPr lang="zh-CN" altLang="en-US" sz="2400" dirty="0"/>
              <a:t>的应用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5091430" y="6092190"/>
            <a:ext cx="12979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3/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18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75005" y="1644650"/>
            <a:ext cx="5445125" cy="31534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</a:pPr>
            <a:r>
              <a:rPr lang="zh-CN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要求训练数据和测试数据</a:t>
            </a:r>
            <a:r>
              <a:rPr b="1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同时存在并分离</a:t>
            </a:r>
            <a:endParaRPr>
              <a:solidFill>
                <a:srgbClr val="1A1A1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b="1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跨层递归邻域扩展</a:t>
            </a:r>
            <a:r>
              <a:rPr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的代价很大</a:t>
            </a:r>
            <a:r>
              <a:rPr lang="zh-CN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造成很大的</a:t>
            </a:r>
            <a:r>
              <a:rPr b="1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时间与内存消耗</a:t>
            </a:r>
            <a:r>
              <a:rPr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>
              <a:solidFill>
                <a:srgbClr val="1A1A1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spcBef>
                <a:spcPts val="1200"/>
              </a:spcBef>
            </a:pPr>
            <a:r>
              <a:rPr lang="zh-CN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改进方法</a:t>
            </a:r>
            <a:r>
              <a:rPr lang="en-US" altLang="zh-CN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本研究应用算法</a:t>
            </a:r>
            <a:r>
              <a:rPr lang="en-US" altLang="zh-CN" b="1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FastGCN</a:t>
            </a:r>
            <a:endParaRPr>
              <a:solidFill>
                <a:srgbClr val="1A1A1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将卷积变换视角理解为嵌入函数的</a:t>
            </a:r>
            <a:r>
              <a:rPr b="1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积分变换</a:t>
            </a:r>
            <a:r>
              <a:rPr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，再通过引入</a:t>
            </a:r>
            <a:r>
              <a:rPr b="1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重要性抽样</a:t>
            </a:r>
            <a:r>
              <a:rPr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实现</a:t>
            </a:r>
            <a:r>
              <a:rPr b="1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蒙特卡罗近似积分</a:t>
            </a:r>
            <a:r>
              <a:rPr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从而产生Fast</a:t>
            </a:r>
            <a:r>
              <a:rPr lang="en-US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GCN</a:t>
            </a:r>
            <a:r>
              <a:rPr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>
              <a:solidFill>
                <a:srgbClr val="1A1A1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9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4435" y="2580005"/>
            <a:ext cx="5248910" cy="23279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358890" y="5127625"/>
            <a:ext cx="508000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 algn="ctr"/>
            <a:r>
              <a:rPr lang="zh-CN" sz="1400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图</a:t>
            </a:r>
            <a:r>
              <a:rPr lang="en-US" altLang="zh-CN" sz="1400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sz="1400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US" altLang="zh-CN" sz="1400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sz="1400" b="0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</a:rPr>
              <a:t> 从GCN到FastGCN的转换示意图</a:t>
            </a:r>
            <a:endParaRPr lang="zh-CN" sz="1400">
              <a:solidFill>
                <a:srgbClr val="1A1A1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/>
          <a:lstStyle/>
          <a:p>
            <a:r>
              <a:rPr lang="zh-CN" altLang="en-US" dirty="0"/>
              <a:t>课题概述</a:t>
            </a:r>
            <a:r>
              <a:rPr lang="en-US" altLang="zh-CN" dirty="0"/>
              <a:t>——</a:t>
            </a:r>
            <a:r>
              <a:rPr lang="en-US" altLang="zh-CN" dirty="0">
                <a:sym typeface="+mn-ea"/>
              </a:rPr>
              <a:t>FastGCN</a:t>
            </a:r>
            <a:r>
              <a:rPr lang="zh-CN" altLang="en-US" dirty="0">
                <a:sym typeface="+mn-ea"/>
              </a:rPr>
              <a:t>的产生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91430" y="6092190"/>
            <a:ext cx="12979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4/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18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68475" y="2306955"/>
            <a:ext cx="411670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本次研究</a:t>
            </a:r>
            <a:r>
              <a:rPr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对以Fast图卷积神经网络为代表的图表示学习理论与方法进行研究，在</a:t>
            </a:r>
            <a:r>
              <a:rPr b="1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图表示</a:t>
            </a:r>
            <a:r>
              <a:rPr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学习过程中寻求合理有效保持样本分布的</a:t>
            </a:r>
            <a:r>
              <a:rPr b="1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局部结构</a:t>
            </a:r>
            <a:r>
              <a:rPr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方法，对其进行建模并应用于</a:t>
            </a:r>
            <a:r>
              <a:rPr b="1"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大规模数据</a:t>
            </a:r>
            <a:r>
              <a:rPr>
                <a:solidFill>
                  <a:srgbClr val="1A1A1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的分类中，并通过与相关算法的对比讨论其研究的意义。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6633845" y="4116705"/>
            <a:ext cx="1105535" cy="105537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8564880" y="3192780"/>
            <a:ext cx="1105535" cy="105537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0335895" y="1978025"/>
            <a:ext cx="1105535" cy="105537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851650" y="4418965"/>
            <a:ext cx="100330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CNN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77605" y="3495040"/>
            <a:ext cx="100330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GCN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335895" y="2280285"/>
            <a:ext cx="120586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FastGCN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8" name="上弧形箭头 17"/>
          <p:cNvSpPr/>
          <p:nvPr/>
        </p:nvSpPr>
        <p:spPr>
          <a:xfrm rot="20400000">
            <a:off x="6583045" y="2988945"/>
            <a:ext cx="2105025" cy="85915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下弧形箭头 18"/>
          <p:cNvSpPr/>
          <p:nvPr/>
        </p:nvSpPr>
        <p:spPr>
          <a:xfrm rot="19500000">
            <a:off x="9529445" y="3476625"/>
            <a:ext cx="2199005" cy="87058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/>
              <a:t>课题概述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091430" y="6092190"/>
            <a:ext cx="12979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5/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18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研究原理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6934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040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6487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7381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7828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275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2"/>
          <p:cNvSpPr>
            <a:spLocks noGrp="1"/>
          </p:cNvSpPr>
          <p:nvPr/>
        </p:nvSpPr>
        <p:spPr>
          <a:xfrm>
            <a:off x="7685406" y="1069770"/>
            <a:ext cx="4188460" cy="287835"/>
          </a:xfrm>
          <a:prstGeom prst="rect">
            <a:avLst/>
          </a:prstGeom>
        </p:spPr>
        <p:txBody>
          <a:bodyPr vert="horz" lIns="91440" tIns="45720" rIns="0" bIns="0" rtlCol="0" anchor="b" anchorCtr="0">
            <a:normAutofit fontScale="9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ym typeface="+mn-ea"/>
              </a:rPr>
              <a:t>Fast图卷积神经网络中局部结构保持方法研究</a:t>
            </a:r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UPC专属模板配色方案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3778"/>
      </a:accent1>
      <a:accent2>
        <a:srgbClr val="D00746"/>
      </a:accent2>
      <a:accent3>
        <a:srgbClr val="FEA200"/>
      </a:accent3>
      <a:accent4>
        <a:srgbClr val="14BAB0"/>
      </a:accent4>
      <a:accent5>
        <a:srgbClr val="CFDC2A"/>
      </a:accent5>
      <a:accent6>
        <a:srgbClr val="73B1C8"/>
      </a:accent6>
      <a:hlink>
        <a:srgbClr val="4472C4"/>
      </a:hlink>
      <a:folHlink>
        <a:srgbClr val="BFBFBF"/>
      </a:folHlink>
    </a:clrScheme>
    <a:fontScheme name="UPC专属模板字体方案">
      <a:majorFont>
        <a:latin typeface="Segoe UI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2390</Words>
  <Application>WPS 演示</Application>
  <PresentationFormat>宽屏</PresentationFormat>
  <Paragraphs>294</Paragraphs>
  <Slides>23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16</vt:i4>
      </vt:variant>
      <vt:variant>
        <vt:lpstr>幻灯片标题</vt:lpstr>
      </vt:variant>
      <vt:variant>
        <vt:i4>23</vt:i4>
      </vt:variant>
    </vt:vector>
  </HeadingPairs>
  <TitlesOfParts>
    <vt:vector size="58" baseType="lpstr">
      <vt:lpstr>Arial</vt:lpstr>
      <vt:lpstr>宋体</vt:lpstr>
      <vt:lpstr>Wingdings</vt:lpstr>
      <vt:lpstr>Microsoft YaHei UI</vt:lpstr>
      <vt:lpstr>Impact</vt:lpstr>
      <vt:lpstr>Roboto Light</vt:lpstr>
      <vt:lpstr>Calibri</vt:lpstr>
      <vt:lpstr>等线</vt:lpstr>
      <vt:lpstr>微软雅黑</vt:lpstr>
      <vt:lpstr>Segoe UI</vt:lpstr>
      <vt:lpstr>Segoe UI Light</vt:lpstr>
      <vt:lpstr>微软雅黑 Light</vt:lpstr>
      <vt:lpstr>Arial Unicode MS</vt:lpstr>
      <vt:lpstr>Times New Roman</vt:lpstr>
      <vt:lpstr>Gill Sans</vt:lpstr>
      <vt:lpstr>IDAutomationC39XS</vt:lpstr>
      <vt:lpstr>Gill Sans MT</vt:lpstr>
      <vt:lpstr>Office 主题​​</vt:lpstr>
      <vt:lpstr>2_OfficePLUS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Fast图卷积神经网络中局部结构保持方法研究</vt:lpstr>
      <vt:lpstr>PowerPoint 演示文稿</vt:lpstr>
      <vt:lpstr>课题概述</vt:lpstr>
      <vt:lpstr>课题概述——</vt:lpstr>
      <vt:lpstr>PowerPoint 演示文稿</vt:lpstr>
      <vt:lpstr>课题概述——</vt:lpstr>
      <vt:lpstr>课题概述——FastGCN的产生</vt:lpstr>
      <vt:lpstr>课题概述</vt:lpstr>
      <vt:lpstr>研究原理</vt:lpstr>
      <vt:lpstr>研究原理——算法优化</vt:lpstr>
      <vt:lpstr>研究原理——方差优化</vt:lpstr>
      <vt:lpstr>研究原理——方差优化</vt:lpstr>
      <vt:lpstr>研究原理</vt:lpstr>
      <vt:lpstr>实现过程</vt:lpstr>
      <vt:lpstr>实现过程——系统流程图</vt:lpstr>
      <vt:lpstr>实现过程——数据集信息</vt:lpstr>
      <vt:lpstr>实现过程——步骤</vt:lpstr>
      <vt:lpstr>实现过程——超参数设置</vt:lpstr>
      <vt:lpstr>实现过程——对比实验</vt:lpstr>
      <vt:lpstr>总结展望</vt:lpstr>
      <vt:lpstr>结论分析</vt:lpstr>
      <vt:lpstr>展望总结</vt:lpstr>
      <vt:lpstr>汇报完毕 请各位老师批评指正!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志浩 王</dc:creator>
  <cp:lastModifiedBy>长安日暮＆半城荒凉</cp:lastModifiedBy>
  <cp:revision>516</cp:revision>
  <dcterms:created xsi:type="dcterms:W3CDTF">2018-12-20T13:10:00Z</dcterms:created>
  <dcterms:modified xsi:type="dcterms:W3CDTF">2020-06-12T05:54:02Z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2019-04-12T02:32:11.3712254Z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33fb340e-0a7b-4f47-a53e-1f796744a0fc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2052-11.1.0.9740</vt:lpwstr>
  </property>
</Properties>
</file>